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45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At5O9vSkks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8Kws7yjUGQ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" name="Rectangle 152">
            <a:extLst>
              <a:ext uri="{FF2B5EF4-FFF2-40B4-BE49-F238E27FC236}">
                <a16:creationId xmlns:a16="http://schemas.microsoft.com/office/drawing/2014/main" id="{B374BF5C-C264-47AF-9C49-1875F88B9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EA9A5156-A214-495D-9493-B85A2B08F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300" y="988098"/>
            <a:ext cx="3001311" cy="2407723"/>
          </a:xfrm>
        </p:spPr>
        <p:txBody>
          <a:bodyPr>
            <a:normAutofit/>
          </a:bodyPr>
          <a:lstStyle/>
          <a:p>
            <a:r>
              <a:rPr lang="nl-NL" sz="3100" b="1" dirty="0">
                <a:latin typeface="Arial" panose="020B0604020202020204" pitchFamily="34" charset="0"/>
                <a:cs typeface="Arial" panose="020B0604020202020204" pitchFamily="34" charset="0"/>
              </a:rPr>
              <a:t>Communicatie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302" y="3395822"/>
            <a:ext cx="2840114" cy="1718545"/>
          </a:xfrm>
        </p:spPr>
        <p:txBody>
          <a:bodyPr>
            <a:normAutofit/>
          </a:bodyPr>
          <a:lstStyle/>
          <a:p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  <a:endParaRPr lang="nl-N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7" name="Picture 156">
            <a:extLst>
              <a:ext uri="{FF2B5EF4-FFF2-40B4-BE49-F238E27FC236}">
                <a16:creationId xmlns:a16="http://schemas.microsoft.com/office/drawing/2014/main" id="{14043B93-31EA-42C9-A52B-7B10135FC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" t="474" r="75256" b="36564"/>
          <a:stretch/>
        </p:blipFill>
        <p:spPr>
          <a:xfrm>
            <a:off x="655218" y="643464"/>
            <a:ext cx="2834640" cy="15544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roup 158">
            <a:extLst>
              <a:ext uri="{FF2B5EF4-FFF2-40B4-BE49-F238E27FC236}">
                <a16:creationId xmlns:a16="http://schemas.microsoft.com/office/drawing/2014/main" id="{B26DC251-CF3C-487C-93C0-74344C2700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DCEA138F-B3C3-4365-85E4-0CE0DE7398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62192585-FCC1-4D9A-8E7B-940845AD10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3" name="Rectangle 162">
            <a:extLst>
              <a:ext uri="{FF2B5EF4-FFF2-40B4-BE49-F238E27FC236}">
                <a16:creationId xmlns:a16="http://schemas.microsoft.com/office/drawing/2014/main" id="{F07A6A06-44A6-41CD-B49D-7FAFA5119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871" y="977965"/>
            <a:ext cx="6615197" cy="4135339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Jumbo: Van balie tot servicedesk | Securitas Nieuws">
            <a:extLst>
              <a:ext uri="{FF2B5EF4-FFF2-40B4-BE49-F238E27FC236}">
                <a16:creationId xmlns:a16="http://schemas.microsoft.com/office/drawing/2014/main" id="{B9D0CE42-5B92-4ACB-8D95-BFAFC93F9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8374" y="1334029"/>
            <a:ext cx="6282919" cy="343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374CBFC4-E02A-4F3E-AB09-DAD63A764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170F181A-95DA-4251-AC11-0C9302264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349742-572B-40E4-B60F-601275101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77B96B2-74D5-4E4F-B443-3EE561C4C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Bezoekers gastvrij, vriendelijk en klantgericht ontvangen en de weg wijzen.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Dillema’s in de veiligheidsbranche kunnen herkennen en benoemen.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588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8CDACF-027E-4EF5-9198-00FDE4992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Omgang met bezoekers</a:t>
            </a:r>
          </a:p>
        </p:txBody>
      </p:sp>
      <p:grpSp>
        <p:nvGrpSpPr>
          <p:cNvPr id="19" name="Group 8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0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 descr="Afbeelding met persoon&#10;&#10;Automatisch gegenereerde beschrijving">
            <a:extLst>
              <a:ext uri="{FF2B5EF4-FFF2-40B4-BE49-F238E27FC236}">
                <a16:creationId xmlns:a16="http://schemas.microsoft.com/office/drawing/2014/main" id="{AEF5A66A-23A4-4885-A290-A76E7C605497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086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80AB19-FF29-4500-96A5-51453FE90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Vriendelijk tegen bezoekers.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Klantvriendelijk zijn: klant centraal stellen.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Goede service.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Luisteren en zo goed mogelijk beantwoorden.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nl-NL" b="0">
                <a:latin typeface="Arial" panose="020B0604020202020204" pitchFamily="34" charset="0"/>
                <a:cs typeface="Arial" panose="020B0604020202020204" pitchFamily="34" charset="0"/>
              </a:rPr>
              <a:t>Bewaak wel je eigen grenzen.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50710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E427F4-A66B-4494-A3DE-4EA6E1311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Omgang met bezoekers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52" name="Group 70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3" name="Rectangle 72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0" name="Picture 2" descr="Toegangsprijzen - Efteling">
            <a:extLst>
              <a:ext uri="{FF2B5EF4-FFF2-40B4-BE49-F238E27FC236}">
                <a16:creationId xmlns:a16="http://schemas.microsoft.com/office/drawing/2014/main" id="{D19CCBA6-0BD6-47B8-9576-921308B76B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5" r="2908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97BB5FB-B5A4-4718-8277-275A7A3566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>
                <a:hlinkClick r:id="rId3"/>
              </a:rPr>
              <a:t>https://www.youtube.com/watch?v=nAt5O9vSkks</a:t>
            </a:r>
            <a:endParaRPr lang="nl-NL"/>
          </a:p>
          <a:p>
            <a:endParaRPr lang="nl-NL"/>
          </a:p>
          <a:p>
            <a:r>
              <a:rPr lang="nl-NL"/>
              <a:t>Welke voorbeelden van gastvrijheid zie je in de film?</a:t>
            </a:r>
          </a:p>
          <a:p>
            <a:r>
              <a:rPr lang="nl-NL"/>
              <a:t>Waarom vindt de Efteling ‘gastvrij zijn’ zo belangrijk?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20842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Afbeelding 17" descr="Ons team - Welkom bij Welkom">
            <a:extLst>
              <a:ext uri="{FF2B5EF4-FFF2-40B4-BE49-F238E27FC236}">
                <a16:creationId xmlns:a16="http://schemas.microsoft.com/office/drawing/2014/main" id="{A29BAC2E-7D12-424C-A3A4-059868C0B8B4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1" r="16460" b="6507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3FB3696-1E22-49CF-9BBB-F0D898CED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8" y="636753"/>
            <a:ext cx="8299435" cy="5572810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2727D4A-6913-41F4-991D-B4D5F397A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017" y="1133058"/>
            <a:ext cx="6815731" cy="1049235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 de telefoon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925AF9C-55D9-4068-B7ED-0EAE4BDC5C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40449" b="36435"/>
          <a:stretch/>
        </p:blipFill>
        <p:spPr>
          <a:xfrm>
            <a:off x="1290677" y="798973"/>
            <a:ext cx="68031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61F433-D652-4EB5-BC8A-222B56586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4017" y="2344271"/>
            <a:ext cx="6815731" cy="3692729"/>
          </a:xfrm>
        </p:spPr>
        <p:txBody>
          <a:bodyPr>
            <a:normAutofit/>
          </a:bodyPr>
          <a:lstStyle/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 pen en papier klaar.</a:t>
            </a:r>
          </a:p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Wees altijd vriendelijk en beleefd.</a:t>
            </a:r>
          </a:p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 aandacht voor de beller.</a:t>
            </a:r>
          </a:p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Vertel de beller wat je gaat doen</a:t>
            </a:r>
          </a:p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Herhaal de belangrijkste gegevens.</a:t>
            </a:r>
          </a:p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Noteer belangrijke gegevens.</a:t>
            </a:r>
          </a:p>
          <a:p>
            <a:r>
              <a:rPr lang="nl-NL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Spreek duidelijk.</a:t>
            </a:r>
          </a:p>
          <a:p>
            <a:endParaRPr lang="nl-NL">
              <a:solidFill>
                <a:srgbClr val="FFFF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886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710C84-0FF9-427C-9FC5-F0EE8749E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Aan de telefoon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23737F76-E455-49AC-8502-1A86379AD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Luister naar het telefoongesprek. Dit telefoongesprek vindt plaats tussen de beveiliger/ receptionist van zwemparadijs ‘De vier golven’. </a:t>
            </a:r>
          </a:p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Jij maakt in de rol van beveiliger/ receptionist de telefoonnotitie van dit gesprek.</a:t>
            </a: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D&amp;amp;P+k6,+Hoofdstuk+3,+Opdracht+3.06_Telefoongesprek">
            <a:hlinkClick r:id="" action="ppaction://media"/>
            <a:extLst>
              <a:ext uri="{FF2B5EF4-FFF2-40B4-BE49-F238E27FC236}">
                <a16:creationId xmlns:a16="http://schemas.microsoft.com/office/drawing/2014/main" id="{B7F850F3-97B3-480B-9B88-77B7DF74DD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V="1">
            <a:off x="5391151" y="3671887"/>
            <a:ext cx="947738" cy="96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5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1F0275-F61B-4A6F-BAF1-889A8AD46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weg wijzen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F2E7704-7980-4CFF-95E8-F68A3CD90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4158849" cy="3308172"/>
          </a:xfrm>
        </p:spPr>
        <p:txBody>
          <a:bodyPr>
            <a:normAutofit/>
          </a:bodyPr>
          <a:lstStyle/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Als je merkt dat iemand je niet begrijpt, leg het dan nog een keer uit. Je kunt ook even meelopen of een plattegrond meegeven. 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Uitleggen waar de parkeerplaats precies is, want die ligt vaak niet naast het evenemententerrein.  </a:t>
            </a:r>
          </a:p>
          <a:p>
            <a:pPr>
              <a:lnSpc>
                <a:spcPct val="110000"/>
              </a:lnSpc>
            </a:pPr>
            <a:endParaRPr lang="nl-NL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8665F15-BCDE-4C3D-9271-60A47B769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88514" y="2158175"/>
            <a:ext cx="4948659" cy="3308170"/>
            <a:chOff x="7807230" y="2012810"/>
            <a:chExt cx="3251252" cy="34598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BCBA3EE-1F46-4F3C-BADE-22FA0B248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6CC73E9-1291-40B8-A3E7-C8B009D285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 descr="weg vragen - Zoeken - Leermiddelen - KlasCement">
            <a:extLst>
              <a:ext uri="{FF2B5EF4-FFF2-40B4-BE49-F238E27FC236}">
                <a16:creationId xmlns:a16="http://schemas.microsoft.com/office/drawing/2014/main" id="{8980DF3D-D909-41E2-AFC2-3662ABF179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40008" y="2333947"/>
            <a:ext cx="3899367" cy="29099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1342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2615E5-8C8C-4049-AE95-76D01D56D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Omgaan met emoties</a:t>
            </a:r>
          </a:p>
        </p:txBody>
      </p:sp>
      <p:pic>
        <p:nvPicPr>
          <p:cNvPr id="4" name="Afbeelding 3" descr="Wat is het verschil tussen gevoelens en emoties? - Vrouwenkrachtacademie">
            <a:extLst>
              <a:ext uri="{FF2B5EF4-FFF2-40B4-BE49-F238E27FC236}">
                <a16:creationId xmlns:a16="http://schemas.microsoft.com/office/drawing/2014/main" id="{A1F1A30D-DECC-4305-9269-EB9E7AA24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0270" y="2344598"/>
            <a:ext cx="2944302" cy="2944302"/>
          </a:xfrm>
          <a:prstGeom prst="rect">
            <a:avLst/>
          </a:prstGeom>
          <a:noFill/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308ED97-7296-4158-8B1B-C090C4213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4849" y="2167151"/>
            <a:ext cx="6182324" cy="3299196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Belangrijk uitgangspunt is 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dat je </a:t>
            </a:r>
            <a:r>
              <a:rPr lang="nl-NL" i="1" dirty="0">
                <a:latin typeface="Arial" panose="020B0604020202020204" pitchFamily="34" charset="0"/>
                <a:cs typeface="Arial" panose="020B0604020202020204" pitchFamily="34" charset="0"/>
              </a:rPr>
              <a:t>altijd luistert naar wat de ander zegt. 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nl-NL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Probeer een moeilijke situatie beheersbaar te houden.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Let goed op lichaamstaak.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Communicatie altijd geweldloos.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Blijf altijd rustig en beleefd, en behandel 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4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de ander met respect.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400" b="0" dirty="0">
                <a:latin typeface="Arial" panose="020B0604020202020204" pitchFamily="34" charset="0"/>
                <a:cs typeface="Arial" panose="020B0604020202020204" pitchFamily="34" charset="0"/>
              </a:rPr>
              <a:t>Communicatie altijd doelgericht. </a:t>
            </a:r>
          </a:p>
          <a:p>
            <a:pPr>
              <a:lnSpc>
                <a:spcPct val="110000"/>
              </a:lnSpc>
            </a:pPr>
            <a:endParaRPr lang="nl-NL" sz="1400" dirty="0"/>
          </a:p>
        </p:txBody>
      </p:sp>
    </p:spTree>
    <p:extLst>
      <p:ext uri="{BB962C8B-B14F-4D97-AF65-F5344CB8AC3E}">
        <p14:creationId xmlns:p14="http://schemas.microsoft.com/office/powerpoint/2010/main" val="1306830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8F86E5-F501-450D-A449-7F0610625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nl-NL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nl-NL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nl-NL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Dilemma’s in de veiligheidsbranche</a:t>
            </a:r>
            <a:endParaRPr lang="nl-NL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510A939-E01A-4807-AC73-4B77A1AEB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BBAA199-DFF9-47A3-89A4-82A1D2C9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F8F90E6-4C4B-41B1-A058-0FAC374D6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>
            <a:extLst>
              <a:ext uri="{FF2B5EF4-FFF2-40B4-BE49-F238E27FC236}">
                <a16:creationId xmlns:a16="http://schemas.microsoft.com/office/drawing/2014/main" id="{20148AA1-C32A-42FB-84E0-7969901628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" b="10293"/>
          <a:stretch/>
        </p:blipFill>
        <p:spPr>
          <a:xfrm>
            <a:off x="1312668" y="2314897"/>
            <a:ext cx="3336989" cy="2983697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9EE6F89-EEC2-4AAB-B1C7-A187D9D2E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Dilemma</a:t>
            </a:r>
            <a:r>
              <a:rPr lang="nl-NL" b="0" dirty="0">
                <a:latin typeface="Arial" panose="020B0604020202020204" pitchFamily="34" charset="0"/>
                <a:cs typeface="Arial" panose="020B0604020202020204" pitchFamily="34" charset="0"/>
              </a:rPr>
              <a:t> betekent dat je het moeilijk vindt om goed te handelen in de gegeven situatie. Je moet keuzes maken, en voor beide keuzes is iets te zeggen. 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nl-NL" sz="17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700" b="0" dirty="0">
                <a:latin typeface="Arial" panose="020B0604020202020204" pitchFamily="34" charset="0"/>
                <a:cs typeface="Arial" panose="020B0604020202020204" pitchFamily="34" charset="0"/>
              </a:rPr>
              <a:t>Voorbeelden: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700" b="0" dirty="0">
                <a:latin typeface="Arial" panose="020B0604020202020204" pitchFamily="34" charset="0"/>
                <a:cs typeface="Arial" panose="020B0604020202020204" pitchFamily="34" charset="0"/>
              </a:rPr>
              <a:t>Niet oordelen en objectief blijven, dat valt niet altijd mee.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700" b="0" dirty="0">
                <a:latin typeface="Arial" panose="020B0604020202020204" pitchFamily="34" charset="0"/>
                <a:cs typeface="Arial" panose="020B0604020202020204" pitchFamily="34" charset="0"/>
              </a:rPr>
              <a:t>Omgaan met tegenstrijdige belangen. </a:t>
            </a:r>
          </a:p>
          <a:p>
            <a:pPr>
              <a:lnSpc>
                <a:spcPct val="110000"/>
              </a:lnSpc>
            </a:pPr>
            <a:endParaRPr lang="nl-NL" sz="1700" dirty="0"/>
          </a:p>
        </p:txBody>
      </p:sp>
    </p:spTree>
    <p:extLst>
      <p:ext uri="{BB962C8B-B14F-4D97-AF65-F5344CB8AC3E}">
        <p14:creationId xmlns:p14="http://schemas.microsoft.com/office/powerpoint/2010/main" val="2309346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360003E-CB91-455E-9407-4DDFDCD75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B0D5C5-01A7-4C3F-8976-BABB5D731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BA9FF22-573E-4BC7-99D9-C24B3ABAB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8043" y="957221"/>
            <a:ext cx="5878597" cy="1049235"/>
          </a:xfrm>
        </p:spPr>
        <p:txBody>
          <a:bodyPr>
            <a:normAutofit/>
          </a:bodyPr>
          <a:lstStyle/>
          <a:p>
            <a:r>
              <a:rPr lang="nl-NL" sz="2700" b="1">
                <a:latin typeface="Arial" panose="020B0604020202020204" pitchFamily="34" charset="0"/>
                <a:cs typeface="Arial" panose="020B0604020202020204" pitchFamily="34" charset="0"/>
              </a:rPr>
              <a:t>Hulpmiddelen bij communicatie</a:t>
            </a:r>
            <a:br>
              <a:rPr lang="nl-NL" sz="27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nl-NL" sz="27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14E9537-A001-4AE0-93A9-BCF23C8D7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9" y="482171"/>
            <a:ext cx="4074533" cy="5149101"/>
            <a:chOff x="632239" y="482171"/>
            <a:chExt cx="4074533" cy="514910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A7CB29C-F839-4CD7-AAEB-93B5BFA0BA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9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8BC3869-EA83-458F-926D-8A3342B0DA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8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7AB4920A-ACC2-45C4-A3F5-E453B27DD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5187048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2A0AE37-564F-4359-A938-9BA01DD12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024" y="976036"/>
            <a:ext cx="3122837" cy="4138331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Portofoons overtreffen alle andere communicatie - Disseldorp Techniek">
            <a:extLst>
              <a:ext uri="{FF2B5EF4-FFF2-40B4-BE49-F238E27FC236}">
                <a16:creationId xmlns:a16="http://schemas.microsoft.com/office/drawing/2014/main" id="{7C2AAC2B-27E2-4B80-A59B-E5E645E912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96338" y="3223454"/>
            <a:ext cx="2772717" cy="1850789"/>
          </a:xfrm>
          <a:prstGeom prst="rect">
            <a:avLst/>
          </a:prstGeom>
          <a:noFill/>
        </p:spPr>
      </p:pic>
      <p:pic>
        <p:nvPicPr>
          <p:cNvPr id="4" name="Afbeelding 3" descr="Megafoon - Jumpverhuur">
            <a:extLst>
              <a:ext uri="{FF2B5EF4-FFF2-40B4-BE49-F238E27FC236}">
                <a16:creationId xmlns:a16="http://schemas.microsoft.com/office/drawing/2014/main" id="{AC316E2F-9F69-476B-B768-792C992AFF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3146" y="1125244"/>
            <a:ext cx="2799103" cy="1799423"/>
          </a:xfrm>
          <a:prstGeom prst="rect">
            <a:avLst/>
          </a:prstGeom>
          <a:noFill/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F0E662-4269-454F-8018-B088C0735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8043" y="2164765"/>
            <a:ext cx="5878597" cy="330158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nl-N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Verbindingsmiddelen</a:t>
            </a:r>
          </a:p>
          <a:p>
            <a:pPr>
              <a:lnSpc>
                <a:spcPct val="110000"/>
              </a:lnSpc>
            </a:pP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Bij </a:t>
            </a:r>
            <a:r>
              <a:rPr lang="nl-N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eenzijdige verbindingsmiddelen </a:t>
            </a: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is er sprake van eenrichtingsverkeer. </a:t>
            </a:r>
            <a:b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Een </a:t>
            </a:r>
            <a:r>
              <a:rPr lang="nl-N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megafoon </a:t>
            </a: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is een geluidsversterker. Een megafoon gebruik je in noodsituaties waarbij je veel mensen wilt bereiken. </a:t>
            </a:r>
          </a:p>
          <a:p>
            <a:pPr>
              <a:lnSpc>
                <a:spcPct val="110000"/>
              </a:lnSpc>
            </a:pPr>
            <a:endParaRPr lang="nl-NL" sz="14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Met </a:t>
            </a:r>
            <a:r>
              <a:rPr lang="nl-N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een tweezijdig verbindingsmiddel </a:t>
            </a: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kun je gelijktijdig berichten </a:t>
            </a:r>
            <a:b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verzenden én ontvangen. </a:t>
            </a:r>
            <a:b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Een </a:t>
            </a:r>
            <a:r>
              <a:rPr lang="nl-N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portofoon</a:t>
            </a: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is een draagbaar communicatietoestel voor communicatie </a:t>
            </a:r>
            <a:b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tussen meerdere personen. </a:t>
            </a:r>
            <a:endParaRPr lang="nl-NL" sz="14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C82ED19-6A48-4306-B4DF-2B40C34B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D91263D-9A6C-43CB-ABE7-13571F2807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3757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CC17BA-F7F1-40BB-8BB4-92BD18B69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Etherdiscipline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0842DE-431B-427A-B4A0-F0AD0EE75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Etherdiscipline</a:t>
            </a: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helpt om veilig te kunnen communiceren. </a:t>
            </a:r>
            <a:b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Etherdiscipline betekent dat jij je aan vast opgestelde gedragsregels houdt.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Gebruik een verbindingsmiddel alleen als het nodig is.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Spreek zakelijk en zo kort mogelijk.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Gebruik geen onfatsoenlijke taal, maak geen grappen en wissel geen informatie uit die op dat moment onbelangrijk is.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NL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ebruik voor codes, namen en moeilijke woorden het NATO-spelalfabet.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Maak gebruik van standaarduitdrukkingen.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nl-NL" sz="1800" dirty="0">
              <a:latin typeface="Arial" panose="020B0604020202020204" pitchFamily="34" charset="0"/>
            </a:endParaRPr>
          </a:p>
        </p:txBody>
      </p:sp>
      <p:pic>
        <p:nvPicPr>
          <p:cNvPr id="1026" name="Picture 2" descr="wieisdemol">
            <a:extLst>
              <a:ext uri="{FF2B5EF4-FFF2-40B4-BE49-F238E27FC236}">
                <a16:creationId xmlns:a16="http://schemas.microsoft.com/office/drawing/2014/main" id="{14E01080-64B3-498A-BE01-13C41E3E9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4998" y="93099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873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tekst, persoon, menigte&#10;&#10;Automatisch gegenereerde beschrijving">
            <a:extLst>
              <a:ext uri="{FF2B5EF4-FFF2-40B4-BE49-F238E27FC236}">
                <a16:creationId xmlns:a16="http://schemas.microsoft.com/office/drawing/2014/main" id="{8F7245DF-7B7B-4F9A-870A-FBE9805201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-1" b="13790"/>
          <a:stretch/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2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4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78B591F-8A10-40DE-96E1-BF7957840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Etherdiscipline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66985BA-C746-44DB-BD4C-92631AA109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nl-NL" dirty="0">
                <a:hlinkClick r:id="rId3"/>
              </a:rPr>
              <a:t>https://www.youtube.com/watch?v=G8Kws7yjUGQ</a:t>
            </a:r>
            <a:endParaRPr lang="nl-NL" dirty="0"/>
          </a:p>
          <a:p>
            <a:endParaRPr lang="nl-NL" dirty="0"/>
          </a:p>
        </p:txBody>
      </p:sp>
      <p:sp>
        <p:nvSpPr>
          <p:cNvPr id="20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344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Centrale videobewaking met IDIS Solution Suite voor PostNL | Security-Online">
            <a:extLst>
              <a:ext uri="{FF2B5EF4-FFF2-40B4-BE49-F238E27FC236}">
                <a16:creationId xmlns:a16="http://schemas.microsoft.com/office/drawing/2014/main" id="{6C2955D1-2AFA-43FE-9110-7A4F3A2734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5" r="-1" b="-1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</p:spPr>
      </p:pic>
      <p:sp>
        <p:nvSpPr>
          <p:cNvPr id="13" name="Rectangle 8">
            <a:extLst>
              <a:ext uri="{FF2B5EF4-FFF2-40B4-BE49-F238E27FC236}">
                <a16:creationId xmlns:a16="http://schemas.microsoft.com/office/drawing/2014/main" id="{B4211733-C0C2-45A1-92E9-0BAECCB0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1643" y="636753"/>
            <a:ext cx="8299435" cy="5572811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A5D5B3-6D99-4AE6-A07E-2DB0D2B49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3421" y="1122188"/>
            <a:ext cx="6815731" cy="1049235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Centrale post</a:t>
            </a:r>
          </a:p>
        </p:txBody>
      </p:sp>
      <p:pic>
        <p:nvPicPr>
          <p:cNvPr id="14" name="Picture 10">
            <a:extLst>
              <a:ext uri="{FF2B5EF4-FFF2-40B4-BE49-F238E27FC236}">
                <a16:creationId xmlns:a16="http://schemas.microsoft.com/office/drawing/2014/main" id="{34FB00AB-7BB6-4FC4-AF0D-EFA3687C7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40449" b="36435"/>
          <a:stretch/>
        </p:blipFill>
        <p:spPr>
          <a:xfrm>
            <a:off x="4062802" y="798973"/>
            <a:ext cx="68031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7A93DF-737C-45DB-B18D-6F6DDCC73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421" y="2333401"/>
            <a:ext cx="6815731" cy="370359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nl-NL" sz="1700" dirty="0">
                <a:solidFill>
                  <a:srgbClr val="FFFFF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</a:t>
            </a:r>
            <a:r>
              <a:rPr lang="nl-NL" sz="1700" b="1" dirty="0">
                <a:solidFill>
                  <a:srgbClr val="FFFFF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centrale post</a:t>
            </a:r>
            <a:r>
              <a:rPr lang="nl-NL" sz="1700" dirty="0">
                <a:solidFill>
                  <a:srgbClr val="FFFFF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is de verbindingsschakel tussen de beveiligers onderling, of tussen de beveiligers en de hulpdiensten of het bedrijf.</a:t>
            </a:r>
          </a:p>
          <a:p>
            <a:pPr marL="0" indent="0">
              <a:lnSpc>
                <a:spcPct val="110000"/>
              </a:lnSpc>
              <a:spcAft>
                <a:spcPts val="800"/>
              </a:spcAft>
              <a:buNone/>
            </a:pPr>
            <a:endParaRPr lang="nl-NL" sz="1700" dirty="0">
              <a:solidFill>
                <a:srgbClr val="FFFFFE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nl-NL" sz="1700" dirty="0">
                <a:solidFill>
                  <a:srgbClr val="FFFFF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centralist in de CP heeft drie belangrijke taken: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700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Verbindingsschakel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700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 in de veiligheid van beveiligers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700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Bekijken de camerabeelden</a:t>
            </a:r>
          </a:p>
          <a:p>
            <a:pPr marL="285750" indent="-285750" eaLnBrk="1" hangingPunct="1">
              <a:lnSpc>
                <a:spcPct val="110000"/>
              </a:lnSpc>
              <a:buFont typeface="Arial" panose="020B0604020202020204" pitchFamily="34" charset="0"/>
              <a:buChar char="•"/>
              <a:defRPr/>
            </a:pPr>
            <a:r>
              <a:rPr lang="nl-NL" sz="1700" b="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Ondernemen actie bij onraad</a:t>
            </a:r>
          </a:p>
          <a:p>
            <a:pPr marL="0" indent="0">
              <a:lnSpc>
                <a:spcPct val="110000"/>
              </a:lnSpc>
              <a:spcAft>
                <a:spcPts val="800"/>
              </a:spcAft>
              <a:buNone/>
            </a:pPr>
            <a:endParaRPr lang="nl-NL" sz="1700" dirty="0">
              <a:solidFill>
                <a:srgbClr val="FFFFFE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nl-NL" sz="1700" dirty="0">
              <a:solidFill>
                <a:srgbClr val="FFFF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565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A07C949-DD9B-4EC9-9161-5E72AF5E7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Het NATO - alfabet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F8BFDF-9B54-47F3-9464-97BFFADB4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nl-NL" sz="1600" dirty="0">
                <a:latin typeface="Arial" panose="020B0604020202020204" pitchFamily="34" charset="0"/>
                <a:ea typeface="Calibri" panose="020F0502020204030204" pitchFamily="34" charset="0"/>
              </a:rPr>
              <a:t>S</a:t>
            </a:r>
            <a:r>
              <a:rPr lang="nl-NL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peciaal bedacht om verwarring tijdens de uitspraak te voorkomen.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nl-NL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nl-NL" sz="16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nl-NL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Bij elke letter van het alfabet hoort een bepaald woord.</a:t>
            </a:r>
          </a:p>
          <a:p>
            <a:pPr marL="0" indent="0">
              <a:lnSpc>
                <a:spcPct val="110000"/>
              </a:lnSpc>
              <a:buNone/>
            </a:pPr>
            <a:endParaRPr lang="nl-NL" sz="16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nl-NL" sz="1600" dirty="0">
                <a:latin typeface="Arial" panose="020B0604020202020204" pitchFamily="34" charset="0"/>
                <a:ea typeface="Calibri" panose="020F0502020204030204" pitchFamily="34" charset="0"/>
              </a:rPr>
              <a:t>In de beveiliging, bij de politie, de luchtvaart, de scheepsvaart en </a:t>
            </a:r>
            <a:br>
              <a:rPr lang="nl-NL" sz="1600" dirty="0"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 sz="1600" dirty="0">
                <a:latin typeface="Arial" panose="020B0604020202020204" pitchFamily="34" charset="0"/>
                <a:ea typeface="Calibri" panose="020F0502020204030204" pitchFamily="34" charset="0"/>
              </a:rPr>
              <a:t>bij defensie wordt gebruik gemaakt van het NATO-alfabet. </a:t>
            </a:r>
          </a:p>
          <a:p>
            <a:pPr>
              <a:lnSpc>
                <a:spcPct val="110000"/>
              </a:lnSpc>
            </a:pPr>
            <a:r>
              <a:rPr lang="nl-NL" sz="1600" dirty="0">
                <a:latin typeface="Arial" panose="020B0604020202020204" pitchFamily="34" charset="0"/>
                <a:ea typeface="Calibri" panose="020F0502020204030204" pitchFamily="34" charset="0"/>
              </a:rPr>
              <a:t>Internationaal</a:t>
            </a:r>
          </a:p>
          <a:p>
            <a:pPr>
              <a:lnSpc>
                <a:spcPct val="110000"/>
              </a:lnSpc>
            </a:pPr>
            <a:endParaRPr lang="nl-NL" sz="1300" dirty="0"/>
          </a:p>
        </p:txBody>
      </p:sp>
      <p:pic>
        <p:nvPicPr>
          <p:cNvPr id="4" name="Afbeelding 3" descr="NATO phonetic alphabet” van Typobox als poster | Posterlounge">
            <a:extLst>
              <a:ext uri="{FF2B5EF4-FFF2-40B4-BE49-F238E27FC236}">
                <a16:creationId xmlns:a16="http://schemas.microsoft.com/office/drawing/2014/main" id="{9D2576DC-1DAE-4D0E-BA62-B9CA623945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9103" y="805583"/>
            <a:ext cx="3111058" cy="4660762"/>
          </a:xfrm>
          <a:prstGeom prst="rect">
            <a:avLst/>
          </a:prstGeom>
          <a:noFill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8433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DC0323-34F4-46A4-A30A-C15CC292E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1000461"/>
            <a:ext cx="9603275" cy="1002098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NATO - alfabet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771F7E0-91E9-45FF-A773-049E27956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71769"/>
            <a:ext cx="9603275" cy="3294576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Zoek een maatje.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Ga samen het NATO – alfabet oefenen.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Kun je het?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één spelt een dier, de ander raadt welk dier er is gespeld.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Draai de rollen om.</a:t>
            </a:r>
          </a:p>
        </p:txBody>
      </p:sp>
    </p:spTree>
    <p:extLst>
      <p:ext uri="{BB962C8B-B14F-4D97-AF65-F5344CB8AC3E}">
        <p14:creationId xmlns:p14="http://schemas.microsoft.com/office/powerpoint/2010/main" val="427151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8113</TotalTime>
  <Words>617</Words>
  <Application>Microsoft Office PowerPoint</Application>
  <PresentationFormat>Breedbeeld</PresentationFormat>
  <Paragraphs>84</Paragraphs>
  <Slides>15</Slides>
  <Notes>0</Notes>
  <HiddenSlides>0</HiddenSlides>
  <MMClips>1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Symbol</vt:lpstr>
      <vt:lpstr>Wingdings</vt:lpstr>
      <vt:lpstr>Galerie</vt:lpstr>
      <vt:lpstr>Communicatie</vt:lpstr>
      <vt:lpstr>Lesdoelen</vt:lpstr>
      <vt:lpstr>Omgang met bezoekers</vt:lpstr>
      <vt:lpstr>Omgang met bezoekers</vt:lpstr>
      <vt:lpstr>Aan de telefoon</vt:lpstr>
      <vt:lpstr>Aan de telefoon</vt:lpstr>
      <vt:lpstr>De weg wijzen</vt:lpstr>
      <vt:lpstr>Omgaan met emoties</vt:lpstr>
      <vt:lpstr>  Dilemma’s in de veiligheidsbranche</vt:lpstr>
      <vt:lpstr>Hulpmiddelen bij communicatie </vt:lpstr>
      <vt:lpstr>Etherdiscipline</vt:lpstr>
      <vt:lpstr>Etherdiscipline</vt:lpstr>
      <vt:lpstr>Centrale post</vt:lpstr>
      <vt:lpstr>Het NATO - alfabet</vt:lpstr>
      <vt:lpstr>NATO - alfabet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14</cp:revision>
  <dcterms:created xsi:type="dcterms:W3CDTF">2021-08-24T07:17:01Z</dcterms:created>
  <dcterms:modified xsi:type="dcterms:W3CDTF">2021-10-20T15:49:27Z</dcterms:modified>
</cp:coreProperties>
</file>