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5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27124" y="329307"/>
            <a:ext cx="5943668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24392" y="134930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48A87A34-81AB-432B-8DAE-1953F412C126}" type="datetimeFigureOut">
              <a:rPr lang="en-US" dirty="0"/>
              <a:pPr/>
              <a:t>10/25/2021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3806195"/>
            <a:ext cx="861906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4645152" cy="3293852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606" y="2171769"/>
            <a:ext cx="4645152" cy="3287094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9166" y="2974448"/>
            <a:ext cx="4645152" cy="2493876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337" y="2173181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337" y="2971669"/>
            <a:ext cx="4645152" cy="2487193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3334" y="952578"/>
            <a:ext cx="6012470" cy="4505221"/>
          </a:xfrm>
        </p:spPr>
        <p:txBody>
          <a:bodyPr anchor="ctr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291" y="3274754"/>
            <a:ext cx="3275013" cy="2178918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8247" y="3053721"/>
            <a:ext cx="5846486" cy="209601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5300" y="5469856"/>
            <a:ext cx="5849605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10/25/2021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25300" y="318640"/>
            <a:ext cx="4877818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6794" y="137408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4709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0270" y="798973"/>
            <a:ext cx="7828830" cy="4659889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8076" y="137408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youtube.com/watch?v=6BFhPFg3G48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essonup.com/nl/lesson/weh9xydphaLFKbp56/uaJD8thJDFApHjjkn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essonup.com/nl/lesson/4pTJQGJFxeFuLsSdm/mMAM7dEtmhXQY8yic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VSV | Info verkeersveiligheid">
            <a:extLst>
              <a:ext uri="{FF2B5EF4-FFF2-40B4-BE49-F238E27FC236}">
                <a16:creationId xmlns:a16="http://schemas.microsoft.com/office/drawing/2014/main" id="{E5F5C68C-48B6-45D1-8792-9DE834FC9D2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751" r="-1" b="11997"/>
          <a:stretch/>
        </p:blipFill>
        <p:spPr bwMode="auto">
          <a:xfrm>
            <a:off x="2" y="10"/>
            <a:ext cx="12191695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" name="Rectangle 152">
            <a:extLst>
              <a:ext uri="{FF2B5EF4-FFF2-40B4-BE49-F238E27FC236}">
                <a16:creationId xmlns:a16="http://schemas.microsoft.com/office/drawing/2014/main" id="{D5D0E891-38D8-4772-991E-824A0E731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96786" y="3064931"/>
            <a:ext cx="8295215" cy="2488568"/>
          </a:xfrm>
          <a:prstGeom prst="rect">
            <a:avLst/>
          </a:prstGeom>
          <a:solidFill>
            <a:srgbClr val="000001">
              <a:alpha val="7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49C9BCB-D8F9-462C-B666-0D6F11BEF1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65511" y="3546341"/>
            <a:ext cx="6832500" cy="1120439"/>
          </a:xfrm>
        </p:spPr>
        <p:txBody>
          <a:bodyPr>
            <a:normAutofit/>
          </a:bodyPr>
          <a:lstStyle/>
          <a:p>
            <a:r>
              <a:rPr lang="nl-NL" sz="4400" b="1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Verkeersveiligheid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0A0F787-4AEC-4AA2-932C-D0E8CEFD3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65511" y="4669144"/>
            <a:ext cx="6832499" cy="716529"/>
          </a:xfrm>
        </p:spPr>
        <p:txBody>
          <a:bodyPr>
            <a:normAutofit/>
          </a:bodyPr>
          <a:lstStyle/>
          <a:p>
            <a:r>
              <a:rPr lang="nl-NL" sz="1600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Keuzevak Geüniformeerde dienstverlening en veiligheid</a:t>
            </a:r>
          </a:p>
        </p:txBody>
      </p:sp>
      <p:pic>
        <p:nvPicPr>
          <p:cNvPr id="155" name="Picture 154">
            <a:extLst>
              <a:ext uri="{FF2B5EF4-FFF2-40B4-BE49-F238E27FC236}">
                <a16:creationId xmlns:a16="http://schemas.microsoft.com/office/drawing/2014/main" id="{B502DADA-1E17-4CC2-9344-C63314F176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0448" b="36564"/>
          <a:stretch/>
        </p:blipFill>
        <p:spPr>
          <a:xfrm>
            <a:off x="4052391" y="3227912"/>
            <a:ext cx="6803136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85596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200144E-61C4-46F0-B16F-5929395BC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Lesdoelen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32D23EC-B279-4DF6-8F85-19931A1A9F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Wat ga je leren?</a:t>
            </a:r>
          </a:p>
          <a:p>
            <a:pPr marL="0" indent="0">
              <a:buNone/>
            </a:pP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buFont typeface="Wingdings" panose="05000000000000000000" pitchFamily="2" charset="2"/>
              <a:buChar char=""/>
            </a:pP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Drie verschillende functies als verkeersregelaar.</a:t>
            </a: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 marL="342900" lvl="0" indent="-342900">
              <a:lnSpc>
                <a:spcPct val="107000"/>
              </a:lnSpc>
              <a:buFont typeface="Wingdings" panose="05000000000000000000" pitchFamily="2" charset="2"/>
              <a:buChar char=""/>
            </a:pP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Voorwaarden waaraan een verkeersregelaar moet voldoen.</a:t>
            </a: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 marL="342900" lvl="0" indent="-342900">
              <a:lnSpc>
                <a:spcPct val="107000"/>
              </a:lnSpc>
              <a:buFont typeface="Wingdings" panose="05000000000000000000" pitchFamily="2" charset="2"/>
              <a:buChar char=""/>
            </a:pP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Hoe je het fietsverkeer in goede banen leidt.</a:t>
            </a: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"/>
            </a:pP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Hoe je een veilige situatie kunt creëren voor bezoekers van een evenement.</a:t>
            </a: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 marL="0" indent="0">
              <a:buNone/>
            </a:pP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734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0F5B601-BC0B-422B-B51D-F3A0E27641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Campagne VVN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06B1CB2-891A-4121-8A2A-F4E5106FF3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2158175"/>
            <a:ext cx="5622284" cy="3308172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nl-NL" sz="1700">
                <a:latin typeface="Arial" panose="020B0604020202020204" pitchFamily="34" charset="0"/>
                <a:cs typeface="Arial" panose="020B0604020202020204" pitchFamily="34" charset="0"/>
              </a:rPr>
              <a:t>Bekijk </a:t>
            </a:r>
            <a:r>
              <a:rPr lang="nl-NL" sz="170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https://www.youtube.com/watch?v=6BFhPFg3G48</a:t>
            </a:r>
            <a:endParaRPr lang="nl-NL" sz="17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nl-NL" sz="1700">
                <a:latin typeface="Arial" panose="020B0604020202020204" pitchFamily="34" charset="0"/>
                <a:cs typeface="Arial" panose="020B0604020202020204" pitchFamily="34" charset="0"/>
              </a:rPr>
              <a:t>De overheid vindt de verkeersveiligheid erg belangrijk.</a:t>
            </a:r>
          </a:p>
          <a:p>
            <a:pPr marL="0" indent="0">
              <a:lnSpc>
                <a:spcPct val="110000"/>
              </a:lnSpc>
              <a:buNone/>
            </a:pPr>
            <a:endParaRPr lang="nl-NL" sz="17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nl-NL" sz="1700">
                <a:latin typeface="Arial" panose="020B0604020202020204" pitchFamily="34" charset="0"/>
                <a:cs typeface="Arial" panose="020B0604020202020204" pitchFamily="34" charset="0"/>
              </a:rPr>
              <a:t>Over welke onveilige situaties in het verkeer gaat dit?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nl-NL" sz="1700">
                <a:latin typeface="Arial" panose="020B0604020202020204" pitchFamily="34" charset="0"/>
                <a:cs typeface="Arial" panose="020B0604020202020204" pitchFamily="34" charset="0"/>
              </a:rPr>
              <a:t>Kan jij nog meer onderdelen bedenken die te maken hebben met verkeersveiligheid?</a:t>
            </a:r>
          </a:p>
          <a:p>
            <a:pPr marL="0" indent="0">
              <a:lnSpc>
                <a:spcPct val="110000"/>
              </a:lnSpc>
              <a:buNone/>
            </a:pPr>
            <a:endParaRPr lang="nl-NL" sz="17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 descr="Veilig Verkeer Nederland (@VeiligVerkeer) | Twitter">
            <a:extLst>
              <a:ext uri="{FF2B5EF4-FFF2-40B4-BE49-F238E27FC236}">
                <a16:creationId xmlns:a16="http://schemas.microsoft.com/office/drawing/2014/main" id="{60CB747C-E4F6-496D-BF58-E065D1EBC6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26876" y="2158175"/>
            <a:ext cx="3308172" cy="3308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3432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6" name="Rectangle 70">
            <a:extLst>
              <a:ext uri="{FF2B5EF4-FFF2-40B4-BE49-F238E27FC236}">
                <a16:creationId xmlns:a16="http://schemas.microsoft.com/office/drawing/2014/main" id="{B170D861-4049-43F4-BCF4-088470D3E9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77" name="Rectangle 72">
            <a:extLst>
              <a:ext uri="{FF2B5EF4-FFF2-40B4-BE49-F238E27FC236}">
                <a16:creationId xmlns:a16="http://schemas.microsoft.com/office/drawing/2014/main" id="{3D9C3684-6169-49E6-99BA-EF73401361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B7BDC649-46AD-4911-9215-4A244C3DC6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1029" y="957221"/>
            <a:ext cx="5864018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De verkeersregelaar</a:t>
            </a:r>
          </a:p>
        </p:txBody>
      </p:sp>
      <p:pic>
        <p:nvPicPr>
          <p:cNvPr id="3078" name="Picture 74">
            <a:extLst>
              <a:ext uri="{FF2B5EF4-FFF2-40B4-BE49-F238E27FC236}">
                <a16:creationId xmlns:a16="http://schemas.microsoft.com/office/drawing/2014/main" id="{6BBBEE02-3B78-4C29-B8FF-45FBFF8FE2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606161E-0A4E-43CA-8516-AE1509BE1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1029" y="2167151"/>
            <a:ext cx="5864018" cy="32991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nl-NL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Je ziet ze vaak op de weg staan met een oranje jas met daarop een reflecterende driehoek: de verkeersregelaar. Bij wegwerkzaamheden, maar ook bij evenementen, regelt een verkeersregelaar het verkeer.</a:t>
            </a:r>
            <a:endParaRPr lang="nl-NL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nl-NL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 kennen een</a:t>
            </a:r>
            <a:r>
              <a:rPr lang="nl-NL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beroepsverkeersregelaar</a:t>
            </a:r>
            <a:r>
              <a:rPr lang="nl-NL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en een </a:t>
            </a:r>
            <a:r>
              <a:rPr lang="nl-NL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evenementenregelaar.</a:t>
            </a:r>
            <a:endParaRPr lang="nl-NL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nl-NL" dirty="0"/>
          </a:p>
        </p:txBody>
      </p:sp>
      <p:grpSp>
        <p:nvGrpSpPr>
          <p:cNvPr id="3079" name="Group 76">
            <a:extLst>
              <a:ext uri="{FF2B5EF4-FFF2-40B4-BE49-F238E27FC236}">
                <a16:creationId xmlns:a16="http://schemas.microsoft.com/office/drawing/2014/main" id="{65380EB2-1B03-4BD9-8B98-B3A1DD7D04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477388" y="482171"/>
            <a:ext cx="4074533" cy="5149101"/>
            <a:chOff x="7477388" y="482171"/>
            <a:chExt cx="4074533" cy="5149101"/>
          </a:xfrm>
        </p:grpSpPr>
        <p:sp>
          <p:nvSpPr>
            <p:cNvPr id="3080" name="Rectangle 77">
              <a:extLst>
                <a:ext uri="{FF2B5EF4-FFF2-40B4-BE49-F238E27FC236}">
                  <a16:creationId xmlns:a16="http://schemas.microsoft.com/office/drawing/2014/main" id="{2C72F72E-336B-4BAB-9CFA-E55224D40E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77388" y="482171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81" name="Rectangle 78">
              <a:extLst>
                <a:ext uri="{FF2B5EF4-FFF2-40B4-BE49-F238E27FC236}">
                  <a16:creationId xmlns:a16="http://schemas.microsoft.com/office/drawing/2014/main" id="{4D6A7AAF-A2E1-4EFB-A032-F6D220F61D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90447" y="812507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074" name="Picture 2" descr="Word jij verkeersregelaar bij onze hardloopevenementen? · AV Suomi">
            <a:extLst>
              <a:ext uri="{FF2B5EF4-FFF2-40B4-BE49-F238E27FC236}">
                <a16:creationId xmlns:a16="http://schemas.microsoft.com/office/drawing/2014/main" id="{F28067C7-10BD-4E7D-920C-DA9A17B7F7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85" r="30671"/>
          <a:stretch/>
        </p:blipFill>
        <p:spPr bwMode="auto">
          <a:xfrm>
            <a:off x="8116373" y="1116345"/>
            <a:ext cx="2799103" cy="3866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80">
            <a:extLst>
              <a:ext uri="{FF2B5EF4-FFF2-40B4-BE49-F238E27FC236}">
                <a16:creationId xmlns:a16="http://schemas.microsoft.com/office/drawing/2014/main" id="{187F4E96-4E7F-4215-89B9-A7EC454B0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cxnSp>
        <p:nvCxnSpPr>
          <p:cNvPr id="3083" name="Straight Connector 82">
            <a:extLst>
              <a:ext uri="{FF2B5EF4-FFF2-40B4-BE49-F238E27FC236}">
                <a16:creationId xmlns:a16="http://schemas.microsoft.com/office/drawing/2014/main" id="{56D3E787-6CA7-41C8-BA4E-172D478DA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73196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1C829AD-C012-46FC-A87A-9F961ECB0D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Beroepsverkeersregelaar</a:t>
            </a:r>
          </a:p>
        </p:txBody>
      </p:sp>
      <p:pic>
        <p:nvPicPr>
          <p:cNvPr id="4" name="Afbeelding 3" descr="Afbeelding met buiten, persoon, grond&#10;&#10;Automatisch gegenereerde beschrijving">
            <a:extLst>
              <a:ext uri="{FF2B5EF4-FFF2-40B4-BE49-F238E27FC236}">
                <a16:creationId xmlns:a16="http://schemas.microsoft.com/office/drawing/2014/main" id="{B41356F9-2576-4DB8-B00F-6447C47C81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46857" y="2167151"/>
            <a:ext cx="2511128" cy="3299196"/>
          </a:xfrm>
          <a:prstGeom prst="rect">
            <a:avLst/>
          </a:prstGeom>
          <a:noFill/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BCE7125-FEB8-40D0-89B4-51DAAF6668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4849" y="2167151"/>
            <a:ext cx="6182324" cy="3299196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nl-NL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Een beroepsverkeersregelaar is opgeleid om zelfstandig het verkeer te regelen in verschillende situaties. Hij heeft niet dezelfde bevoegdheden als een politieagent. </a:t>
            </a: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nl-NL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Mensen zijn wel verplicht om de aanwijzingen van de verkeersregelaar op te volgen.</a:t>
            </a:r>
            <a:endParaRPr lang="nl-NL" sz="17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nl-NL" sz="17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Om een beroepsverkeersregelaar te worden, moet je een opleiding doen van meerdere dagen en minimaal 18 jaar zijn.</a:t>
            </a:r>
            <a:endParaRPr lang="nl-NL" sz="17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endParaRPr lang="nl-NL" sz="1700" dirty="0"/>
          </a:p>
        </p:txBody>
      </p:sp>
    </p:spTree>
    <p:extLst>
      <p:ext uri="{BB962C8B-B14F-4D97-AF65-F5344CB8AC3E}">
        <p14:creationId xmlns:p14="http://schemas.microsoft.com/office/powerpoint/2010/main" val="5657864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arkeerstewards - Profi-Sec">
            <a:extLst>
              <a:ext uri="{FF2B5EF4-FFF2-40B4-BE49-F238E27FC236}">
                <a16:creationId xmlns:a16="http://schemas.microsoft.com/office/drawing/2014/main" id="{E6198228-D1FF-47B4-A2E6-4A7CC1206B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 t="8688" b="803"/>
          <a:stretch/>
        </p:blipFill>
        <p:spPr bwMode="auto">
          <a:xfrm>
            <a:off x="2" y="10"/>
            <a:ext cx="12191695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Rectangle 70">
            <a:extLst>
              <a:ext uri="{FF2B5EF4-FFF2-40B4-BE49-F238E27FC236}">
                <a16:creationId xmlns:a16="http://schemas.microsoft.com/office/drawing/2014/main" id="{B4211733-C0C2-45A1-92E9-0BAECCB06D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91643" y="636753"/>
            <a:ext cx="8299435" cy="5572811"/>
          </a:xfrm>
          <a:prstGeom prst="rect">
            <a:avLst/>
          </a:prstGeom>
          <a:solidFill>
            <a:srgbClr val="000001">
              <a:alpha val="74902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7764A35B-AA06-4D94-9D28-10164B586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3421" y="1122188"/>
            <a:ext cx="6815731" cy="1049235"/>
          </a:xfrm>
        </p:spPr>
        <p:txBody>
          <a:bodyPr>
            <a:normAutofit/>
          </a:bodyPr>
          <a:lstStyle/>
          <a:p>
            <a:r>
              <a:rPr lang="nl-NL" b="1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Evenementenregelaar</a:t>
            </a:r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34FB00AB-7BB6-4FC4-AF0D-EFA3687C7E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40449" b="36435"/>
          <a:stretch/>
        </p:blipFill>
        <p:spPr>
          <a:xfrm>
            <a:off x="4062802" y="798973"/>
            <a:ext cx="6803136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E2F6BEA-EB0A-4E90-926C-13E374805B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3421" y="2333401"/>
            <a:ext cx="6815731" cy="370359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nl-NL">
                <a:solidFill>
                  <a:srgbClr val="FFFFFE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Naast de beroepsverkeersregelaars zie je ook ‘</a:t>
            </a:r>
            <a:r>
              <a:rPr lang="nl-NL" b="1">
                <a:solidFill>
                  <a:srgbClr val="FFFFFE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parkeerregelaars’ </a:t>
            </a:r>
            <a:r>
              <a:rPr lang="nl-NL">
                <a:solidFill>
                  <a:srgbClr val="FFFFFE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nl-NL" b="1">
                <a:solidFill>
                  <a:srgbClr val="FFFFFE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‘stewards</a:t>
            </a:r>
            <a:r>
              <a:rPr lang="nl-NL">
                <a:solidFill>
                  <a:srgbClr val="FFFFFE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’. Zij zijn evenementenverkeersregelaar en wijzen bezoekers van bijvoorbeeld een voetbalwedstrijd of een muziekfestival naar een parkeerplek.</a:t>
            </a:r>
            <a:endParaRPr lang="nl-NL">
              <a:solidFill>
                <a:srgbClr val="FFFFFE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nl-NL">
                <a:solidFill>
                  <a:srgbClr val="FFFFFE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Deze verkeersregelaar mag niet zomaar op een kruispunt gaan staan om aanwijzingen te geven. Je moet minstens 16 jaar zijn om evenementenverkeersregelaar te mogen zijn.</a:t>
            </a:r>
            <a:endParaRPr lang="nl-NL">
              <a:solidFill>
                <a:srgbClr val="FFFFFE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endParaRPr lang="nl-NL">
              <a:solidFill>
                <a:srgbClr val="FFFFF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0769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0" name="Rectangle 139">
            <a:extLst>
              <a:ext uri="{FF2B5EF4-FFF2-40B4-BE49-F238E27FC236}">
                <a16:creationId xmlns:a16="http://schemas.microsoft.com/office/drawing/2014/main" id="{B170D861-4049-43F4-BCF4-088470D3E9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3D9C3684-6169-49E6-99BA-EF73401361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6D2AC9D1-8257-4BAD-8369-9954D0960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1029" y="957221"/>
            <a:ext cx="5864018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Evenementenregelaar</a:t>
            </a:r>
          </a:p>
        </p:txBody>
      </p:sp>
      <p:pic>
        <p:nvPicPr>
          <p:cNvPr id="144" name="Picture 143">
            <a:extLst>
              <a:ext uri="{FF2B5EF4-FFF2-40B4-BE49-F238E27FC236}">
                <a16:creationId xmlns:a16="http://schemas.microsoft.com/office/drawing/2014/main" id="{6BBBEE02-3B78-4C29-B8FF-45FBFF8FE2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4DC1974-061D-41EF-BD07-21FCBFFE6B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1029" y="2167151"/>
            <a:ext cx="6260846" cy="3576424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nl-NL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Een evenementenverkeersregelaar mag aanwijzingen geven. </a:t>
            </a:r>
          </a:p>
          <a:p>
            <a:pPr marL="0" indent="0">
              <a:lnSpc>
                <a:spcPct val="110000"/>
              </a:lnSpc>
              <a:spcAft>
                <a:spcPts val="800"/>
              </a:spcAft>
              <a:buNone/>
            </a:pPr>
            <a:endParaRPr lang="nl-NL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nl-NL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Aanwijzingen van een verkeersregelaar gaan altijd boven verkeerstekens (bijvoorbeeld een verkeerslicht) en verkeersregels (bijvoorbeeld rechts gaat voor links).</a:t>
            </a:r>
            <a:endParaRPr lang="nl-NL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endParaRPr lang="nl-NL" sz="16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nl-NL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Zolang je niet op de openbare weg werkt, mag iedereen het verkeer regelen. </a:t>
            </a:r>
          </a:p>
          <a:p>
            <a:pPr>
              <a:lnSpc>
                <a:spcPct val="110000"/>
              </a:lnSpc>
            </a:pPr>
            <a:endParaRPr lang="nl-NL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65380EB2-1B03-4BD9-8B98-B3A1DD7D04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477388" y="482171"/>
            <a:ext cx="4074533" cy="5149101"/>
            <a:chOff x="7477388" y="482171"/>
            <a:chExt cx="4074533" cy="5149101"/>
          </a:xfrm>
        </p:grpSpPr>
        <p:sp>
          <p:nvSpPr>
            <p:cNvPr id="147" name="Rectangle 146">
              <a:extLst>
                <a:ext uri="{FF2B5EF4-FFF2-40B4-BE49-F238E27FC236}">
                  <a16:creationId xmlns:a16="http://schemas.microsoft.com/office/drawing/2014/main" id="{2C72F72E-336B-4BAB-9CFA-E55224D40E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77388" y="482171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8" name="Rectangle 147">
              <a:extLst>
                <a:ext uri="{FF2B5EF4-FFF2-40B4-BE49-F238E27FC236}">
                  <a16:creationId xmlns:a16="http://schemas.microsoft.com/office/drawing/2014/main" id="{4D6A7AAF-A2E1-4EFB-A032-F6D220F61D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90447" y="812507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122" name="Picture 2" descr="Verkeersregelaars ingezet vanwege schaatsdrukte bij het Paterswoldsemeer -  RTV Drenthe">
            <a:extLst>
              <a:ext uri="{FF2B5EF4-FFF2-40B4-BE49-F238E27FC236}">
                <a16:creationId xmlns:a16="http://schemas.microsoft.com/office/drawing/2014/main" id="{85BB7690-930A-45CC-801A-EB6AA3034A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11" r="36045"/>
          <a:stretch/>
        </p:blipFill>
        <p:spPr bwMode="auto">
          <a:xfrm>
            <a:off x="8116373" y="1116345"/>
            <a:ext cx="2799103" cy="3866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0" name="Picture 149">
            <a:extLst>
              <a:ext uri="{FF2B5EF4-FFF2-40B4-BE49-F238E27FC236}">
                <a16:creationId xmlns:a16="http://schemas.microsoft.com/office/drawing/2014/main" id="{187F4E96-4E7F-4215-89B9-A7EC454B0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cxnSp>
        <p:nvCxnSpPr>
          <p:cNvPr id="152" name="Straight Connector 151">
            <a:extLst>
              <a:ext uri="{FF2B5EF4-FFF2-40B4-BE49-F238E27FC236}">
                <a16:creationId xmlns:a16="http://schemas.microsoft.com/office/drawing/2014/main" id="{56D3E787-6CA7-41C8-BA4E-172D478DA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59311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3C6ACB2-52DD-40B9-B729-8F29C88384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Verkeersbrigadiers</a:t>
            </a:r>
            <a:endParaRPr lang="nl-NL" dirty="0"/>
          </a:p>
        </p:txBody>
      </p:sp>
      <p:grpSp>
        <p:nvGrpSpPr>
          <p:cNvPr id="13" name="Group 8">
            <a:extLst>
              <a:ext uri="{FF2B5EF4-FFF2-40B4-BE49-F238E27FC236}">
                <a16:creationId xmlns:a16="http://schemas.microsoft.com/office/drawing/2014/main" id="{D6327E7C-F826-4FDB-B226-CE6F6DD2A7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1448" y="2158175"/>
            <a:ext cx="4943029" cy="3308170"/>
            <a:chOff x="7807230" y="2012810"/>
            <a:chExt cx="3251252" cy="3459865"/>
          </a:xfrm>
        </p:grpSpPr>
        <p:sp>
          <p:nvSpPr>
            <p:cNvPr id="14" name="Rectangle 9">
              <a:extLst>
                <a:ext uri="{FF2B5EF4-FFF2-40B4-BE49-F238E27FC236}">
                  <a16:creationId xmlns:a16="http://schemas.microsoft.com/office/drawing/2014/main" id="{A97846E1-463A-4033-B562-802AA721FE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0">
              <a:extLst>
                <a:ext uri="{FF2B5EF4-FFF2-40B4-BE49-F238E27FC236}">
                  <a16:creationId xmlns:a16="http://schemas.microsoft.com/office/drawing/2014/main" id="{EA060861-366E-4FE4-9E52-2AD6D67824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Afbeelding 3" descr="Afbeelding met boom, buiten, persoon, groep&#10;&#10;Automatisch gegenereerde beschrijving">
            <a:extLst>
              <a:ext uri="{FF2B5EF4-FFF2-40B4-BE49-F238E27FC236}">
                <a16:creationId xmlns:a16="http://schemas.microsoft.com/office/drawing/2014/main" id="{59D6DE89-0C34-47AE-8962-A8B205017E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78" r="13690" b="-1"/>
          <a:stretch/>
        </p:blipFill>
        <p:spPr bwMode="auto">
          <a:xfrm>
            <a:off x="1306879" y="2314897"/>
            <a:ext cx="4613872" cy="2983696"/>
          </a:xfrm>
          <a:prstGeom prst="rect">
            <a:avLst/>
          </a:prstGeom>
          <a:noFill/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068B0C5-A9FE-4725-9223-D4097CF198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4477" y="2158175"/>
            <a:ext cx="4158849" cy="3308172"/>
          </a:xfrm>
        </p:spPr>
        <p:txBody>
          <a:bodyPr>
            <a:normAutofit/>
          </a:bodyPr>
          <a:lstStyle/>
          <a:p>
            <a:r>
              <a:rPr lang="nl-NL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Naast beroepsverkeersregelaars en evenementenverkeersregelaars kennen we verkeersbrigadiers. Die worden ook wel </a:t>
            </a:r>
            <a:r>
              <a:rPr lang="nl-NL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‘klaar-overs’ </a:t>
            </a:r>
            <a:r>
              <a:rPr lang="nl-NL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genoemd.</a:t>
            </a:r>
            <a:endParaRPr lang="nl-NL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6183744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014BF94-4DFC-4A65-99BF-76277891E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255C7B1-10DA-4D61-B560-5E1F081B34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76276FA-BF0D-4CD5-8EDA-D3E808B17A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1028" y="948706"/>
            <a:ext cx="4507707" cy="1049235"/>
          </a:xfrm>
        </p:spPr>
        <p:txBody>
          <a:bodyPr>
            <a:normAutofit/>
          </a:bodyPr>
          <a:lstStyle/>
          <a:p>
            <a:r>
              <a:rPr lang="nl-NL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Verkeersregels</a:t>
            </a:r>
            <a:br>
              <a:rPr lang="nl-NL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nl-NL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8C29B8B-A62C-43CE-92FF-12EAA1D01B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60419" b="36564"/>
          <a:stretch/>
        </p:blipFill>
        <p:spPr>
          <a:xfrm>
            <a:off x="1125460" y="643464"/>
            <a:ext cx="4526280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0914CD8-DF61-4739-8932-432CF95837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1030" y="2167151"/>
            <a:ext cx="4503066" cy="3299194"/>
          </a:xfrm>
        </p:spPr>
        <p:txBody>
          <a:bodyPr>
            <a:normAutofit/>
          </a:bodyPr>
          <a:lstStyle/>
          <a:p>
            <a:r>
              <a:rPr lang="nl-NL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Verkeersregels worden ondersteund met </a:t>
            </a:r>
            <a:r>
              <a:rPr lang="nl-NL" b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verkeerborden</a:t>
            </a:r>
            <a:r>
              <a:rPr lang="nl-NL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De verkeersregels zijn in de wet vastgesteld. Iedereen op de weg is verplicht zich te houden aan deze verkeersregels. </a:t>
            </a:r>
          </a:p>
          <a:p>
            <a:r>
              <a:rPr lang="nl-NL" b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Voorrang kruising</a:t>
            </a:r>
            <a:r>
              <a:rPr lang="nl-NL" b="1"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nl-NL">
                <a:latin typeface="Arial" panose="020B0604020202020204" pitchFamily="34" charset="0"/>
                <a:ea typeface="Times New Roman" panose="02020603050405020304" pitchFamily="18" charset="0"/>
              </a:rPr>
              <a:t>Wie heeft voorrang?</a:t>
            </a:r>
          </a:p>
          <a:p>
            <a:endParaRPr lang="nl-NL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A2E15B28-C942-4520-99FB-D2B4EE4422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4411" y="1296467"/>
            <a:ext cx="4960442" cy="3678994"/>
          </a:xfrm>
          <a:prstGeom prst="rect">
            <a:avLst/>
          </a:prstGeom>
          <a:noFill/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873EA42-E9E9-4806-A9F6-1718BE38B7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A99D5523-0BC8-4D5A-871C-69C0725E73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97387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650C503-AA41-4D59-8668-A10A5A83CE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Kennistest verkeersborden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A83CBCB-10EA-4D8A-A8A6-40B115CAB9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 dirty="0"/>
          </a:p>
          <a:p>
            <a:pPr marL="0" indent="0">
              <a:buNone/>
            </a:pPr>
            <a:r>
              <a:rPr lang="nl-NL" dirty="0">
                <a:hlinkClick r:id="rId2"/>
              </a:rPr>
              <a:t>https://www.lessonup.com/nl/lesson/weh9xydphaLFKbp56/uaJD8thJDFApHjjkn</a:t>
            </a:r>
            <a:endParaRPr lang="nl-NL" dirty="0"/>
          </a:p>
          <a:p>
            <a:pPr marL="0" indent="0">
              <a:buNone/>
            </a:pP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7465832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5F4792B-AACB-4A22-AE72-417404EF9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Hoe goed ken jij de verkeersregels en verkeersborden?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82056E3-09E5-4670-868B-3595398BFA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 dirty="0">
              <a:hlinkClick r:id="rId2"/>
            </a:endParaRPr>
          </a:p>
          <a:p>
            <a:r>
              <a:rPr lang="nl-NL" dirty="0">
                <a:hlinkClick r:id="rId2"/>
              </a:rPr>
              <a:t>https://www.lessonup.com/nl/lesson/4pTJQGJFxeFuLsSdm/mMAM7dEtmhXQY8yic</a:t>
            </a:r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53137016"/>
      </p:ext>
    </p:extLst>
  </p:cSld>
  <p:clrMapOvr>
    <a:masterClrMapping/>
  </p:clrMapOvr>
</p:sld>
</file>

<file path=ppt/theme/theme1.xml><?xml version="1.0" encoding="utf-8"?>
<a:theme xmlns:a="http://schemas.openxmlformats.org/drawingml/2006/main" name="Galerie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Gallery">
      <a:majorFont>
        <a:latin typeface="Century Gothic" panose="020B0502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E050AC27-895F-4B90-991D-A6818FC89AB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TM10001114[[fn=Galerie]]</Template>
  <TotalTime>5702</TotalTime>
  <Words>394</Words>
  <Application>Microsoft Office PowerPoint</Application>
  <PresentationFormat>Breedbeeld</PresentationFormat>
  <Paragraphs>42</Paragraphs>
  <Slides>11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11</vt:i4>
      </vt:variant>
    </vt:vector>
  </HeadingPairs>
  <TitlesOfParts>
    <vt:vector size="16" baseType="lpstr">
      <vt:lpstr>Arial</vt:lpstr>
      <vt:lpstr>Calibri</vt:lpstr>
      <vt:lpstr>Century Gothic</vt:lpstr>
      <vt:lpstr>Wingdings</vt:lpstr>
      <vt:lpstr>Galerie</vt:lpstr>
      <vt:lpstr>Verkeersveiligheid</vt:lpstr>
      <vt:lpstr>Lesdoelen</vt:lpstr>
      <vt:lpstr>Campagne VVN</vt:lpstr>
      <vt:lpstr>De verkeersregelaar</vt:lpstr>
      <vt:lpstr>Beroepsverkeersregelaar</vt:lpstr>
      <vt:lpstr>Evenementenregelaar</vt:lpstr>
      <vt:lpstr>Evenementenregelaar</vt:lpstr>
      <vt:lpstr>Verkeersbrigadiers</vt:lpstr>
      <vt:lpstr>Verkeersregels </vt:lpstr>
      <vt:lpstr>Kennistest verkeersborden</vt:lpstr>
      <vt:lpstr>Hoe goed ken jij de verkeersregels en verkeersborden?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Veilig wonen</dc:title>
  <dc:creator>Kuiken, J.J.</dc:creator>
  <cp:lastModifiedBy>Kuiken, J.J.</cp:lastModifiedBy>
  <cp:revision>12</cp:revision>
  <dcterms:created xsi:type="dcterms:W3CDTF">2021-08-24T07:17:01Z</dcterms:created>
  <dcterms:modified xsi:type="dcterms:W3CDTF">2021-10-25T08:25:46Z</dcterms:modified>
</cp:coreProperties>
</file>