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8" name="Rectangle 107">
            <a:extLst>
              <a:ext uri="{FF2B5EF4-FFF2-40B4-BE49-F238E27FC236}">
                <a16:creationId xmlns:a16="http://schemas.microsoft.com/office/drawing/2014/main" id="{9F8019EB-F53A-42C8-BF77-6E804C09A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F129A0E6-44C4-489C-9EAE-7F4D5BABD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6729" y="4459039"/>
            <a:ext cx="7831991" cy="551528"/>
          </a:xfrm>
        </p:spPr>
        <p:txBody>
          <a:bodyPr>
            <a:normAutofit/>
          </a:bodyPr>
          <a:lstStyle/>
          <a:p>
            <a:r>
              <a:rPr lang="nl-NL" sz="3600" b="1">
                <a:latin typeface="Arial" panose="020B0604020202020204" pitchFamily="34" charset="0"/>
                <a:cs typeface="Arial" panose="020B0604020202020204" pitchFamily="34" charset="0"/>
              </a:rPr>
              <a:t>De evenementenregelaar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6729" y="5016709"/>
            <a:ext cx="7831991" cy="457219"/>
          </a:xfrm>
        </p:spPr>
        <p:txBody>
          <a:bodyPr>
            <a:normAutofit/>
          </a:bodyPr>
          <a:lstStyle/>
          <a:p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  <a:endParaRPr lang="nl-N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E58442C4-C5C4-45C6-85D3-7AF28C2B5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12888" y="323838"/>
            <a:ext cx="6753096" cy="3652791"/>
            <a:chOff x="2712888" y="323838"/>
            <a:chExt cx="6753096" cy="3652791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18991DD2-714A-4443-A5CE-3DF592A3BF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12888" y="323838"/>
              <a:ext cx="6753096" cy="365279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33AC8AEF-B250-4CFD-99AC-4795EC5385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24495" y="647445"/>
              <a:ext cx="6121616" cy="3002215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4" name="Afbeelding 13" descr="Evenementen beveiliging – ISG Security Nederland">
            <a:extLst>
              <a:ext uri="{FF2B5EF4-FFF2-40B4-BE49-F238E27FC236}">
                <a16:creationId xmlns:a16="http://schemas.microsoft.com/office/drawing/2014/main" id="{5689E0BD-E49A-4229-AD03-6BC3BDE345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91" r="-1" b="10231"/>
          <a:stretch/>
        </p:blipFill>
        <p:spPr bwMode="auto">
          <a:xfrm>
            <a:off x="3349780" y="963739"/>
            <a:ext cx="5472440" cy="2369223"/>
          </a:xfrm>
          <a:prstGeom prst="rect">
            <a:avLst/>
          </a:prstGeom>
          <a:noFill/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F486FA19-EDC0-4482-AB34-789C3FD84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758B419A-3639-4955-A365-339762EC5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349742-572B-40E4-B60F-601275101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77B96B2-74D5-4E4F-B443-3EE561C4C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Welke taken een evenementenregelaar heeft.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Hoe de toegangscontrole werkt en je bezoekers verwijst/ helpt 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garderobewerkzaamheden inhouden en hoe je een garderobe inricht.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 sz="1800" b="0" dirty="0">
                <a:latin typeface="Arial" panose="020B0604020202020204" pitchFamily="34" charset="0"/>
                <a:cs typeface="Arial" panose="020B0604020202020204" pitchFamily="34" charset="0"/>
              </a:rPr>
              <a:t>Hoe je (fiets)verkeer in goede banen leidt.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indent="0">
              <a:buNone/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588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223CC4-F26A-4916-B462-C585CF7DC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Taken evenementenregelaar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3A08336-9F0C-4031-8338-443BFE0E08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Bij evenementen zijn de veiligheid en een soepel verloop heel belangrijk. Hiervoor zorgt een evenementenregelaar.</a:t>
            </a:r>
          </a:p>
          <a:p>
            <a:pPr marL="0" indent="0">
              <a:buNone/>
            </a:pPr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Noem een aantal taken van een evenementenregelaar?</a:t>
            </a: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Toegangscontrole, garderobebewaking, verkeer regelen en </a:t>
            </a:r>
            <a:br>
              <a:rPr lang="nl-NL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dienstverlenend zijn (bijv. bewegwijzering), </a:t>
            </a:r>
            <a:br>
              <a:rPr lang="nl-NL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maar ook ingrijpen bij een opstootje.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Lacombe City Cinema- Employment">
            <a:extLst>
              <a:ext uri="{FF2B5EF4-FFF2-40B4-BE49-F238E27FC236}">
                <a16:creationId xmlns:a16="http://schemas.microsoft.com/office/drawing/2014/main" id="{FC24DBCB-8D12-4F5F-A477-B10FE71F8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099" y="3202284"/>
            <a:ext cx="3514725" cy="243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47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170D861-4049-43F4-BCF4-088470D3E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9C3684-6169-49E6-99BA-EF73401361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31E66F6-E1F4-4C6D-9456-12E64C28A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9" y="957221"/>
            <a:ext cx="5864018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Twee soorten evenementenregelaar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BBBEE02-3B78-4C29-B8FF-45FBFF8FE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3E13EF0-AE2F-47DD-A8A6-5A5C5197C6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29" y="2167151"/>
            <a:ext cx="5864018" cy="3299194"/>
          </a:xfrm>
        </p:spPr>
        <p:txBody>
          <a:bodyPr>
            <a:normAutofit/>
          </a:bodyPr>
          <a:lstStyle/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Evenementenregelaar per evenement</a:t>
            </a: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alleen actief bij één bepaald evenement en alleen op aangegeven plaatsen.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Evenementregelaar voor bepaalde tijd</a:t>
            </a: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voor meerdere evenementen. Je krijgt aanstelling voor maximaal één jaar. </a:t>
            </a:r>
          </a:p>
          <a:p>
            <a:endParaRPr lang="nl-NL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5380EB2-1B03-4BD9-8B98-B3A1DD7D0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C72F72E-336B-4BAB-9CFA-E55224D40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D6A7AAF-A2E1-4EFB-A032-F6D220F61D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Afbeelding 3">
            <a:extLst>
              <a:ext uri="{FF2B5EF4-FFF2-40B4-BE49-F238E27FC236}">
                <a16:creationId xmlns:a16="http://schemas.microsoft.com/office/drawing/2014/main" id="{5EB7327C-AED2-4ADF-B51E-2A5C67AE0A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0" r="38496" b="-1"/>
          <a:stretch/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7F4E96-4E7F-4215-89B9-A7EC454B0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6D3E787-6CA7-41C8-BA4E-172D478D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008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170D861-4049-43F4-BCF4-088470D3E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9C3684-6169-49E6-99BA-EF73401361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3D27A33-3C04-43B0-BB46-C7CC3CDA3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9" y="957221"/>
            <a:ext cx="5864018" cy="1049235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Toegangscontrole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BBBEE02-3B78-4C29-B8FF-45FBFF8FE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8830A58-78D4-4A0D-AE10-60814B9BA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29" y="2167151"/>
            <a:ext cx="5864018" cy="3299194"/>
          </a:xfrm>
        </p:spPr>
        <p:txBody>
          <a:bodyPr>
            <a:normAutofit/>
          </a:bodyPr>
          <a:lstStyle/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500" b="0">
                <a:latin typeface="Arial" panose="020B0604020202020204" pitchFamily="34" charset="0"/>
                <a:cs typeface="Arial" panose="020B0604020202020204" pitchFamily="34" charset="0"/>
              </a:rPr>
              <a:t>Controleren of mensen naar binnen mogen: controleren van tickets. </a:t>
            </a:r>
            <a:br>
              <a:rPr lang="nl-NL" sz="15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sz="1500" b="0">
                <a:latin typeface="Arial" panose="020B0604020202020204" pitchFamily="34" charset="0"/>
                <a:cs typeface="Arial" panose="020B0604020202020204" pitchFamily="34" charset="0"/>
              </a:rPr>
              <a:t>Geen ticket of ongeldig? Dan moet je toegang weigeren. </a:t>
            </a:r>
          </a:p>
          <a:p>
            <a:pPr marL="1028700" lvl="1">
              <a:lnSpc>
                <a:spcPct val="110000"/>
              </a:lnSpc>
              <a:defRPr/>
            </a:pPr>
            <a:r>
              <a:rPr lang="nl-NL" sz="1500" b="0">
                <a:latin typeface="Arial" panose="020B0604020202020204" pitchFamily="34" charset="0"/>
                <a:cs typeface="Arial" panose="020B0604020202020204" pitchFamily="34" charset="0"/>
              </a:rPr>
              <a:t>Wees vriendelijk, blijf bij je standpunt en leg uit waarom. </a:t>
            </a:r>
          </a:p>
          <a:p>
            <a:pPr marL="1028700" lvl="1">
              <a:lnSpc>
                <a:spcPct val="110000"/>
              </a:lnSpc>
              <a:defRPr/>
            </a:pPr>
            <a:r>
              <a:rPr lang="nl-NL" sz="1500" b="0">
                <a:latin typeface="Arial" panose="020B0604020202020204" pitchFamily="34" charset="0"/>
                <a:cs typeface="Arial" panose="020B0604020202020204" pitchFamily="34" charset="0"/>
              </a:rPr>
              <a:t>Naast papieren tickets ook barcode via de smartphone. </a:t>
            </a:r>
          </a:p>
          <a:p>
            <a:pPr eaLnBrk="1" hangingPunct="1">
              <a:lnSpc>
                <a:spcPct val="110000"/>
              </a:lnSpc>
              <a:defRPr/>
            </a:pPr>
            <a:endParaRPr lang="nl-NL" sz="1500" b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500" b="0">
                <a:latin typeface="Arial" panose="020B0604020202020204" pitchFamily="34" charset="0"/>
                <a:cs typeface="Arial" panose="020B0604020202020204" pitchFamily="34" charset="0"/>
              </a:rPr>
              <a:t>Beantwoorden van vragen </a:t>
            </a:r>
          </a:p>
          <a:p>
            <a:pPr>
              <a:lnSpc>
                <a:spcPct val="110000"/>
              </a:lnSpc>
            </a:pPr>
            <a:endParaRPr lang="nl-NL" sz="150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5380EB2-1B03-4BD9-8B98-B3A1DD7D0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C72F72E-336B-4BAB-9CFA-E55224D40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D6A7AAF-A2E1-4EFB-A032-F6D220F61D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Z:\Toeristdata\00 BEELDENBANK\evenement_beveiliging_rotterdam.JPG">
            <a:extLst>
              <a:ext uri="{FF2B5EF4-FFF2-40B4-BE49-F238E27FC236}">
                <a16:creationId xmlns:a16="http://schemas.microsoft.com/office/drawing/2014/main" id="{02DE9E8F-9EB6-4515-894F-9B26EEB63E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7" r="19410" b="-3"/>
          <a:stretch/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7F4E96-4E7F-4215-89B9-A7EC454B0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6D3E787-6CA7-41C8-BA4E-172D478D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6900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01334C6-5A12-4D49-93D9-45A69E7984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8" r="-1" b="9090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B4211733-C0C2-45A1-92E9-0BAECCB0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1643" y="636753"/>
            <a:ext cx="8299435" cy="5572811"/>
          </a:xfrm>
          <a:prstGeom prst="rect">
            <a:avLst/>
          </a:prstGeom>
          <a:solidFill>
            <a:srgbClr val="000001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C1AF84B-B1A1-44D8-96BA-4D8BA3000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3421" y="1122188"/>
            <a:ext cx="6815731" cy="1049235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Garderobebewaking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4FB00AB-7BB6-4FC4-AF0D-EFA3687C7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40449" b="36435"/>
          <a:stretch/>
        </p:blipFill>
        <p:spPr>
          <a:xfrm>
            <a:off x="4062802" y="798973"/>
            <a:ext cx="68031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DC74E3A-7FDB-41E2-B2A7-AB8741670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421" y="2333401"/>
            <a:ext cx="6815731" cy="3703599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nl-NL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Garderobe: </a:t>
            </a:r>
            <a:br>
              <a:rPr lang="nl-NL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Bewaarplaats van jassen en paraplu’s </a:t>
            </a:r>
          </a:p>
          <a:p>
            <a:pPr eaLnBrk="1" hangingPunct="1">
              <a:defRPr/>
            </a:pPr>
            <a:endParaRPr lang="nl-NL">
              <a:solidFill>
                <a:srgbClr val="FFFF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jas aannemen geef je de bezoeker een bonnetje met het nummer </a:t>
            </a:r>
            <a:b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 hoort bij de plaats waar jij de jas ophangt.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afloop levert de bezoeker het nummer in.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endParaRPr lang="nl-NL">
              <a:solidFill>
                <a:srgbClr val="FFFF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>
              <a:solidFill>
                <a:srgbClr val="FFFF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416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291031-1C53-46A8-9299-F5648524E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 err="1">
                <a:latin typeface="Arial" panose="020B0604020202020204" pitchFamily="34" charset="0"/>
                <a:cs typeface="Arial" panose="020B0604020202020204" pitchFamily="34" charset="0"/>
              </a:rPr>
              <a:t>Garderobewaking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8510A939-E01A-4807-AC73-4B77A1AEB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671638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0BBAA199-DFF9-47A3-89A4-82A1D2C9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DF8F90E6-4C4B-41B1-A058-0FAC374D6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Van Dongen Events - Garderobe Professionals - Home | Facebook">
            <a:extLst>
              <a:ext uri="{FF2B5EF4-FFF2-40B4-BE49-F238E27FC236}">
                <a16:creationId xmlns:a16="http://schemas.microsoft.com/office/drawing/2014/main" id="{2FE4426C-93F2-4404-B0E6-94801D4785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5" r="21133" b="-1"/>
          <a:stretch/>
        </p:blipFill>
        <p:spPr bwMode="auto">
          <a:xfrm>
            <a:off x="1312668" y="2314897"/>
            <a:ext cx="3336989" cy="298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584E5D1-7C46-4FEC-A652-CB60F0D0B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362" y="2158175"/>
            <a:ext cx="5435733" cy="3308172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Welke eigenschappen moet je bezitten?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Werk zorgvuldig.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Begroet bezoekers vriendelijk.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Onder druk kunnen werken.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Zorgvuldig omgaan met eigendommen.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Betalingen afhandelen.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Flexibel.</a:t>
            </a:r>
          </a:p>
          <a:p>
            <a:pPr>
              <a:lnSpc>
                <a:spcPct val="110000"/>
              </a:lnSpc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7068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Toeristdata\00 BEELDENBANK\35 Fietsenstalling.jpg">
            <a:extLst>
              <a:ext uri="{FF2B5EF4-FFF2-40B4-BE49-F238E27FC236}">
                <a16:creationId xmlns:a16="http://schemas.microsoft.com/office/drawing/2014/main" id="{86008E63-4B6B-4847-B7B2-83AB6B11DB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33" r="9090" b="14156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3FB3696-1E22-49CF-9BBB-F0D898CED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8" y="636753"/>
            <a:ext cx="8299435" cy="5572810"/>
          </a:xfrm>
          <a:prstGeom prst="rect">
            <a:avLst/>
          </a:prstGeom>
          <a:solidFill>
            <a:srgbClr val="000001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616B9FE-C1B0-45D9-9E27-552FFA6A3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017" y="1133058"/>
            <a:ext cx="6815731" cy="1049235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Fietsverkeer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925AF9C-55D9-4068-B7ED-0EAE4BDC5C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40449" b="36435"/>
          <a:stretch/>
        </p:blipFill>
        <p:spPr>
          <a:xfrm>
            <a:off x="1290677" y="798973"/>
            <a:ext cx="68031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C09030A-FB6E-4108-B3B6-CDE672966A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4017" y="2344271"/>
            <a:ext cx="6815731" cy="3692729"/>
          </a:xfrm>
        </p:spPr>
        <p:txBody>
          <a:bodyPr>
            <a:normAutofit/>
          </a:bodyPr>
          <a:lstStyle/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Aangeven waar wel en niet gefietst mag worden.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Aangeven van de route naar de fietsenstalling.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Geven van aanwijzingen voor het parkeren van fietsen.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Houden van toezicht.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endParaRPr lang="nl-NL" b="0" dirty="0">
              <a:solidFill>
                <a:srgbClr val="FFFF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defRPr/>
            </a:pPr>
            <a:r>
              <a:rPr lang="nl-NL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 eenduidige aanwijzingen </a:t>
            </a:r>
          </a:p>
          <a:p>
            <a:pPr eaLnBrk="1" hangingPunct="1">
              <a:defRPr/>
            </a:pPr>
            <a:r>
              <a:rPr lang="nl-NL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 geven bestaan er standaard aanwijzingen.</a:t>
            </a:r>
          </a:p>
          <a:p>
            <a:endParaRPr lang="nl-NL" dirty="0">
              <a:solidFill>
                <a:srgbClr val="FFFF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663679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7978</TotalTime>
  <Words>298</Words>
  <Application>Microsoft Office PowerPoint</Application>
  <PresentationFormat>Breedbeeld</PresentationFormat>
  <Paragraphs>47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</vt:lpstr>
      <vt:lpstr>Galerie</vt:lpstr>
      <vt:lpstr>De evenementenregelaar</vt:lpstr>
      <vt:lpstr>Lesdoelen</vt:lpstr>
      <vt:lpstr>Taken evenementenregelaar</vt:lpstr>
      <vt:lpstr>Twee soorten evenementenregelaar</vt:lpstr>
      <vt:lpstr>Toegangscontrole</vt:lpstr>
      <vt:lpstr>Garderobebewaking</vt:lpstr>
      <vt:lpstr>Garderobewaking</vt:lpstr>
      <vt:lpstr>Fietsverkeer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16</cp:revision>
  <dcterms:created xsi:type="dcterms:W3CDTF">2021-08-24T07:17:01Z</dcterms:created>
  <dcterms:modified xsi:type="dcterms:W3CDTF">2021-10-25T07:32:01Z</dcterms:modified>
</cp:coreProperties>
</file>