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4" r:id="rId18"/>
    <p:sldId id="276" r:id="rId19"/>
    <p:sldId id="278" r:id="rId20"/>
    <p:sldId id="279" r:id="rId21"/>
    <p:sldId id="280" r:id="rId22"/>
    <p:sldId id="275" r:id="rId23"/>
    <p:sldId id="281" r:id="rId24"/>
    <p:sldId id="282" r:id="rId25"/>
    <p:sldId id="283" r:id="rId26"/>
    <p:sldId id="28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9/2/2021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-njFWDOZg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sS3Udn1oVWY&amp;t=43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youtube.com/watch?v=2qxRXvdCNO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youtube.com/watch?v=dfaagaHU-OQ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youtube.com/watch?v=1CJTLLXWcJ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2AA0E174-1032-45EB-8FEE-2178019BA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017D167-735C-4828-BF61-5BEC0A93C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8413" y="988098"/>
            <a:ext cx="4495380" cy="2407724"/>
          </a:xfrm>
        </p:spPr>
        <p:txBody>
          <a:bodyPr>
            <a:normAutofit/>
          </a:bodyPr>
          <a:lstStyle/>
          <a:p>
            <a:r>
              <a:rPr lang="nl-NL" sz="3700" b="1" dirty="0">
                <a:latin typeface="Arial" panose="020B0604020202020204" pitchFamily="34" charset="0"/>
                <a:cs typeface="Arial" panose="020B0604020202020204" pitchFamily="34" charset="0"/>
              </a:rPr>
              <a:t>Werken in de geüniformeerde veiligheidszorg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415" y="3395822"/>
            <a:ext cx="4495378" cy="1718545"/>
          </a:xfrm>
        </p:spPr>
        <p:txBody>
          <a:bodyPr>
            <a:normAutofit/>
          </a:bodyPr>
          <a:lstStyle/>
          <a:p>
            <a:r>
              <a:rPr lang="nl-NL" sz="1600" dirty="0"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48A2A651-3D77-45F6-9A25-3762F5E466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t="474" r="60418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Beveiligingsbedrijven doen Tweede Kamer voorstellen voor samenwerking met  politie | Benefit Security Experts">
            <a:extLst>
              <a:ext uri="{FF2B5EF4-FFF2-40B4-BE49-F238E27FC236}">
                <a16:creationId xmlns:a16="http://schemas.microsoft.com/office/drawing/2014/main" id="{B78FD1A6-BCB2-4A0A-87D3-CEE20C290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1742395"/>
            <a:ext cx="4960442" cy="2787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EE1B9172-598D-41CA-A120-1347A28BA0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FD3493C9-FDB6-46AD-891A-36C02F24D8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5DE1F0-DC3E-42FB-9FF3-DFE65CC6C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Brandweer dreigt vrijwilligers kwijt te raken door Europese wetgeving | Het  Parool">
            <a:extLst>
              <a:ext uri="{FF2B5EF4-FFF2-40B4-BE49-F238E27FC236}">
                <a16:creationId xmlns:a16="http://schemas.microsoft.com/office/drawing/2014/main" id="{C39C9628-C40E-41F8-8B23-B1398D9126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9" r="3" b="3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39890A8-3797-4233-81E7-685FEAEA6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nl-NL" sz="140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40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de beroepen in de veiligheidszorg inhouden.</a:t>
            </a:r>
            <a:endParaRPr lang="nl-NL" sz="140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40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voor soort werk bij de beroepen hoort.</a:t>
            </a:r>
            <a:endParaRPr lang="nl-NL" sz="140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40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Met welke (technologische) hulpmiddelen wordt gewerkt.</a:t>
            </a:r>
            <a:endParaRPr lang="nl-NL" sz="140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buFont typeface="Wingdings" panose="05000000000000000000" pitchFamily="2" charset="2"/>
              <a:buChar char=""/>
            </a:pPr>
            <a:r>
              <a:rPr lang="nl-NL" sz="140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Waar het werk wordt uitgevoerd.</a:t>
            </a:r>
            <a:endParaRPr lang="nl-NL" sz="140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40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Naar welke beroepsgroep jouw mogelijke voorkeur uitgaat.</a:t>
            </a:r>
            <a:endParaRPr lang="nl-NL" sz="140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lnSpc>
                <a:spcPct val="110000"/>
              </a:lnSpc>
              <a:buNone/>
            </a:pPr>
            <a:endParaRPr lang="nl-NL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488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92A73BA-65FE-48A0-B03D-87A2BA40F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Geüniformeerde veiligheidszorg</a:t>
            </a:r>
          </a:p>
        </p:txBody>
      </p:sp>
      <p:pic>
        <p:nvPicPr>
          <p:cNvPr id="139" name="Picture 138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3722139-AE10-4BA9-9726-17CD3A0E0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Veiligheidszorg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Het zorgen voor de veiligheid en bescherming van mensen en dieren.</a:t>
            </a:r>
          </a:p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Geüniformeerd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Betekent dat de persoon te herkennen is aan een uniform.</a:t>
            </a:r>
          </a:p>
        </p:txBody>
      </p:sp>
      <p:pic>
        <p:nvPicPr>
          <p:cNvPr id="1026" name="Picture 2" descr="Verpleegkundige op de ambulance worden? | Veiligheidsregio Noord-Holland  Noord">
            <a:extLst>
              <a:ext uri="{FF2B5EF4-FFF2-40B4-BE49-F238E27FC236}">
                <a16:creationId xmlns:a16="http://schemas.microsoft.com/office/drawing/2014/main" id="{88C66DCD-B8F4-434F-9F34-079F1C947F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5154" b="1"/>
          <a:stretch/>
        </p:blipFill>
        <p:spPr bwMode="auto">
          <a:xfrm>
            <a:off x="6094411" y="1740816"/>
            <a:ext cx="4960442" cy="279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45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628E89-A5B9-430E-B332-6335F949E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Organisaties geüniformeerde veiligheidszorg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9A4FE49-679D-410E-BF99-B6B065BCE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345401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Defensie / krijgsmacht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Politie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(Particuliere) beveiliging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Toezicht en veiligheid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Brandweer en ambulancedienst</a:t>
            </a:r>
          </a:p>
        </p:txBody>
      </p:sp>
      <p:pic>
        <p:nvPicPr>
          <p:cNvPr id="2050" name="Picture 2" descr="Werken bij Defensie (@werkenbijdef) | Twitter">
            <a:extLst>
              <a:ext uri="{FF2B5EF4-FFF2-40B4-BE49-F238E27FC236}">
                <a16:creationId xmlns:a16="http://schemas.microsoft.com/office/drawing/2014/main" id="{DBAE6622-B9CC-471F-A6AB-28A94A3E0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5947" y="2445948"/>
            <a:ext cx="4773147" cy="273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74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701AB3E-BCAF-44AE-AA9A-9207C676E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Defensie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95E4B11-7F2E-4F9B-BFC9-444A64A4D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Defensie (</a:t>
            </a:r>
            <a:r>
              <a:rPr lang="nl-NL" sz="1400" b="0" i="1" dirty="0">
                <a:latin typeface="Arial" panose="020B0604020202020204" pitchFamily="34" charset="0"/>
                <a:cs typeface="Arial" panose="020B0604020202020204" pitchFamily="34" charset="0"/>
              </a:rPr>
              <a:t>verdediging</a:t>
            </a: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): het leger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42.000 militairen en 16.000 burgers</a:t>
            </a:r>
          </a:p>
          <a:p>
            <a:pPr eaLnBrk="1" hangingPunct="1">
              <a:lnSpc>
                <a:spcPct val="110000"/>
              </a:lnSpc>
              <a:defRPr/>
            </a:pPr>
            <a:endParaRPr lang="nl-NL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Doel: het land beschermen.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Het leger komt alleen in actie als praten niet helpt.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Nederlandse leger helpt ook andere landen. 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endParaRPr lang="nl-NL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Totale leger van Nederland: krijgsmacht</a:t>
            </a:r>
          </a:p>
          <a:p>
            <a:pPr>
              <a:lnSpc>
                <a:spcPct val="110000"/>
              </a:lnSpc>
            </a:pPr>
            <a:endParaRPr lang="nl-NL" sz="1400" dirty="0"/>
          </a:p>
        </p:txBody>
      </p:sp>
      <p:pic>
        <p:nvPicPr>
          <p:cNvPr id="4098" name="Picture 2" descr="Dutch Special Forces Amsterdam - Krav Maga Amsterdam">
            <a:extLst>
              <a:ext uri="{FF2B5EF4-FFF2-40B4-BE49-F238E27FC236}">
                <a16:creationId xmlns:a16="http://schemas.microsoft.com/office/drawing/2014/main" id="{B2171333-09AA-4970-9380-3EBE73D4C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4251" y="805583"/>
            <a:ext cx="4660762" cy="466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135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334FAF-399B-47D6-93FA-45D2C77F3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Hoofdtaken van het leger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0409C6F-B801-483D-A8B1-FB351AB8B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936376"/>
            <a:ext cx="6196900" cy="3529971"/>
          </a:xfrm>
        </p:spPr>
        <p:txBody>
          <a:bodyPr>
            <a:norm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Het verdedigen van Nederland (en de Nederlandse Antillen in het Caribisch gebied) tegen andere landen.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Het helpen van bondgenoten.</a:t>
            </a:r>
            <a:b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Nederland is lid van de NAVO, ofwel de Noord-Atlantische Verdragsorganisatie.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Het zorgen voor vrede en veiligheid in de wereld.</a:t>
            </a:r>
            <a:endParaRPr lang="nl-NL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5122" name="Picture 2" descr="De oprichting van de NAVO | IsGeschiedenis">
            <a:extLst>
              <a:ext uri="{FF2B5EF4-FFF2-40B4-BE49-F238E27FC236}">
                <a16:creationId xmlns:a16="http://schemas.microsoft.com/office/drawing/2014/main" id="{29ACD070-9DDB-46CD-B2A0-7E00ECD53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07445" y="3111211"/>
            <a:ext cx="2921649" cy="141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73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3D176A-4CAD-47FB-81F8-B3949ED1B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Hoofdtaken van het leger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09D6F9-9C8D-45ED-A914-8C766E526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Bekijk het filmpje en beantwoord daarna de volgende vragen.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https://www.youtube.com/watch?v=a-njFWDOZgY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Schrijf bij iedere hoofdtaak een voorbeeld van hoe defensie deze hoofdtaak uitvoert.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1. Hoofdtaak: beschermen van het eigen grondgebied en dan van bondgenoten.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2. Hoofdtaak: ondersteunen van de orde en rust.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3. Hoofdtaak: leveren van bijstand bij rampen en crises.</a:t>
            </a:r>
          </a:p>
        </p:txBody>
      </p:sp>
    </p:spTree>
    <p:extLst>
      <p:ext uri="{BB962C8B-B14F-4D97-AF65-F5344CB8AC3E}">
        <p14:creationId xmlns:p14="http://schemas.microsoft.com/office/powerpoint/2010/main" val="3343931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C18B31-CDE2-46E4-87B3-63EB5D38F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organisatie van defensie</a:t>
            </a:r>
          </a:p>
        </p:txBody>
      </p:sp>
      <p:sp>
        <p:nvSpPr>
          <p:cNvPr id="6152" name="Tijdelijke aanduiding voor inhoud 2">
            <a:extLst>
              <a:ext uri="{FF2B5EF4-FFF2-40B4-BE49-F238E27FC236}">
                <a16:creationId xmlns:a16="http://schemas.microsoft.com/office/drawing/2014/main" id="{09047F9C-F57D-476C-9686-4ABD26BA7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622284" cy="330817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De minister van Defensie (Ank </a:t>
            </a:r>
            <a:r>
              <a:rPr lang="nl-NL" b="0" dirty="0" err="1">
                <a:latin typeface="Arial" panose="020B0604020202020204" pitchFamily="34" charset="0"/>
                <a:cs typeface="Arial" panose="020B0604020202020204" pitchFamily="34" charset="0"/>
              </a:rPr>
              <a:t>Blijdeveld</a:t>
            </a: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) heeft de algehele leiding. </a:t>
            </a:r>
            <a:b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De CDS (Commandant der Strijdkrachten) geeft leiding aan de krijgsmachtdelen: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Koninklijke Marine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Koninklijke Landmacht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Koninklijke Luchtmacht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Koninklijke Marechaussee</a:t>
            </a:r>
          </a:p>
          <a:p>
            <a:pPr>
              <a:lnSpc>
                <a:spcPct val="110000"/>
              </a:lnSpc>
            </a:pPr>
            <a:endParaRPr lang="nl-NL" dirty="0"/>
          </a:p>
        </p:txBody>
      </p:sp>
      <p:pic>
        <p:nvPicPr>
          <p:cNvPr id="6146" name="Picture 2" descr="Ministerie van Defensie vacatures I Manpower">
            <a:extLst>
              <a:ext uri="{FF2B5EF4-FFF2-40B4-BE49-F238E27FC236}">
                <a16:creationId xmlns:a16="http://schemas.microsoft.com/office/drawing/2014/main" id="{47B35BC4-99A1-43A4-BFF3-C9016281F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2830" y="3008120"/>
            <a:ext cx="3496265" cy="160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594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F50740-DEF8-4166-AA48-629D4166F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Koninklijke Marine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9989AAA-CACC-42E1-BB60-A54596CF5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Koninklijke Marine noemt men ook wel het </a:t>
            </a: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Commando Zeestrijdkrachten (CZSK).</a:t>
            </a:r>
          </a:p>
          <a:p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https://www.youtube.com/watch?v=sS3Udn1oVWY&amp;t=43s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30" name="Group 72">
            <a:extLst>
              <a:ext uri="{FF2B5EF4-FFF2-40B4-BE49-F238E27FC236}">
                <a16:creationId xmlns:a16="http://schemas.microsoft.com/office/drawing/2014/main" id="{C0C75A5C-43F0-47CF-9403-0A7FD5500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69579230-81E4-48A8-B3C0-E17F6458F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1" name="Rectangle 74">
              <a:extLst>
                <a:ext uri="{FF2B5EF4-FFF2-40B4-BE49-F238E27FC236}">
                  <a16:creationId xmlns:a16="http://schemas.microsoft.com/office/drawing/2014/main" id="{1FFFEE65-9133-4600-ADC0-BC2B3FB3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8" name="Picture 4" descr="Schepen | Koninklijke Marine | Defensie.nl">
            <a:extLst>
              <a:ext uri="{FF2B5EF4-FFF2-40B4-BE49-F238E27FC236}">
                <a16:creationId xmlns:a16="http://schemas.microsoft.com/office/drawing/2014/main" id="{4580B6E9-CE5E-4796-BE1C-9B0551D02F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758"/>
          <a:stretch/>
        </p:blipFill>
        <p:spPr bwMode="auto">
          <a:xfrm>
            <a:off x="5955948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021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9EDE02-E492-45E3-8C81-F107BD529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Koninklijke Landmacht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39938F5-34B1-487B-86CB-50B9E834D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Koninklijke Landmacht noemt men ook wel het </a:t>
            </a: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Commando Landstrijdkrachten (CLAS)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https://www.youtube.com/watch?v=2qxRXvdCNOs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8665F15-BCDE-4C3D-9271-60A47B769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2BCBA3EE-1F46-4F3C-BADE-22FA0B248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6CC73E9-1291-40B8-A3E7-C8B009D285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0" name="Picture 2" descr="Militairen Koninklijke Landmacht naar Woerden voor beëdiging - Woerden.TV">
            <a:extLst>
              <a:ext uri="{FF2B5EF4-FFF2-40B4-BE49-F238E27FC236}">
                <a16:creationId xmlns:a16="http://schemas.microsoft.com/office/drawing/2014/main" id="{6D6F4815-910F-42C3-834B-22C09EB59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21036" y="2314897"/>
            <a:ext cx="4483696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645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CFD248-3A46-4597-B819-242936DF3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Koninklijke Luchtmacht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31FDB53-6A51-4892-BC4A-123E97070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Koninklijke Luchtmacht noemt men ook wel het </a:t>
            </a: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Commando Luchtstrijdkracht (CLSK)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https://www.youtube.com/watch?v=dfaagaHU-OQ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C0C75A5C-43F0-47CF-9403-0A7FD5500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9579230-81E4-48A8-B3C0-E17F6458F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1FFFEE65-9133-4600-ADC0-BC2B3FB3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Koninklijke Luchtmacht oefent met F-16's boven Twente - RTV Oost">
            <a:extLst>
              <a:ext uri="{FF2B5EF4-FFF2-40B4-BE49-F238E27FC236}">
                <a16:creationId xmlns:a16="http://schemas.microsoft.com/office/drawing/2014/main" id="{2B191D38-2911-4892-959F-A8487F4CBF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" r="9742" b="-1"/>
          <a:stretch/>
        </p:blipFill>
        <p:spPr bwMode="auto">
          <a:xfrm>
            <a:off x="5955948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511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C51177-6F73-450F-86D0-BECAD6034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Koninklijke </a:t>
            </a:r>
            <a:r>
              <a:rPr lang="nl-NL" b="1" dirty="0" err="1">
                <a:latin typeface="Arial" panose="020B0604020202020204" pitchFamily="34" charset="0"/>
                <a:cs typeface="Arial" panose="020B0604020202020204" pitchFamily="34" charset="0"/>
              </a:rPr>
              <a:t>Marechausse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C133E37-E5DB-49D3-9BB2-DCAF6E4C7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Koninklijke </a:t>
            </a:r>
            <a:r>
              <a:rPr lang="nl-NL" dirty="0" err="1">
                <a:latin typeface="Arial" panose="020B0604020202020204" pitchFamily="34" charset="0"/>
                <a:cs typeface="Arial" panose="020B0604020202020204" pitchFamily="34" charset="0"/>
              </a:rPr>
              <a:t>Marechausse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bewaakt onder andere onze grenzen. Bijvoorbeeld bij de paspoortcontrole op luchthavens.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Koninklijke Marachaussee is de politie van het leger.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https://www.youtube.com/watch?v=1CJTLLXWcJk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C0C75A5C-43F0-47CF-9403-0A7FD5500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9579230-81E4-48A8-B3C0-E17F6458F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1FFFEE65-9133-4600-ADC0-BC2B3FB3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098" name="Picture 2" descr="Marechaussee vorig jaar duizend keer opgeroepen voor raddraaiers Schiphol -  NH Nieuws">
            <a:extLst>
              <a:ext uri="{FF2B5EF4-FFF2-40B4-BE49-F238E27FC236}">
                <a16:creationId xmlns:a16="http://schemas.microsoft.com/office/drawing/2014/main" id="{D3707033-FF4C-4077-801A-24587D2F6E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4" r="9679" b="-1"/>
          <a:stretch/>
        </p:blipFill>
        <p:spPr bwMode="auto">
          <a:xfrm>
            <a:off x="5955948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741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DB0AB5-5FFE-477C-8234-2826789C6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Opdracht Defensie</a:t>
            </a:r>
          </a:p>
        </p:txBody>
      </p:sp>
      <p:grpSp>
        <p:nvGrpSpPr>
          <p:cNvPr id="5124" name="Group 70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5125" name="Rectangle 71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26" name="Rectangle 72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2" name="Picture 2" descr="Leger moet studenten gaan rekruteren op hogescholen en universiteiten -  ScienceGuide">
            <a:extLst>
              <a:ext uri="{FF2B5EF4-FFF2-40B4-BE49-F238E27FC236}">
                <a16:creationId xmlns:a16="http://schemas.microsoft.com/office/drawing/2014/main" id="{58182526-F0B8-448B-9C43-02F8C8677E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 r="-1" b="-1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578B5C8-68A5-457F-9D68-A99B3BE9B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Maak in een tweetal een presentatie over één van de krijgsmachtdelen van Defensie.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In lesbrief </a:t>
            </a:r>
            <a:r>
              <a:rPr lang="nl-NL" i="1" dirty="0">
                <a:latin typeface="Arial" panose="020B0604020202020204" pitchFamily="34" charset="0"/>
                <a:cs typeface="Arial" panose="020B0604020202020204" pitchFamily="34" charset="0"/>
              </a:rPr>
              <a:t>‘De beroepsgroepen in de veiligheidszorg I Opdracht 2’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kun je lezen waar de presentatie aan moet voldoen.</a:t>
            </a:r>
          </a:p>
        </p:txBody>
      </p:sp>
    </p:spTree>
    <p:extLst>
      <p:ext uri="{BB962C8B-B14F-4D97-AF65-F5344CB8AC3E}">
        <p14:creationId xmlns:p14="http://schemas.microsoft.com/office/powerpoint/2010/main" val="1356333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C69DE0-39A9-480B-8377-AE4E8193A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Politie</a:t>
            </a:r>
          </a:p>
        </p:txBody>
      </p:sp>
      <p:pic>
        <p:nvPicPr>
          <p:cNvPr id="6146" name="Picture 2" descr="7 redenen waarom een baan bij de politie iets voor jou kan zijn | Libelle">
            <a:extLst>
              <a:ext uri="{FF2B5EF4-FFF2-40B4-BE49-F238E27FC236}">
                <a16:creationId xmlns:a16="http://schemas.microsoft.com/office/drawing/2014/main" id="{92A81521-4B03-49A4-8F7C-B2641F4ED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0270" y="2576255"/>
            <a:ext cx="4790481" cy="247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679075A-DECB-4690-899B-3C2476BD6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1027" y="2158175"/>
            <a:ext cx="4332299" cy="330817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600" b="1">
                <a:latin typeface="Arial" panose="020B0604020202020204" pitchFamily="34" charset="0"/>
                <a:cs typeface="Arial" panose="020B0604020202020204" pitchFamily="34" charset="0"/>
              </a:rPr>
              <a:t>Belangrijkste taken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Handhaven van de openbare orde.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Hulp verlenen aan hen die dat nodig hebben.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Opsporen van strafbare feiten.</a:t>
            </a:r>
          </a:p>
          <a:p>
            <a:pPr marL="0" indent="0">
              <a:lnSpc>
                <a:spcPct val="110000"/>
              </a:lnSpc>
              <a:buNone/>
            </a:pPr>
            <a:endParaRPr lang="nl-NL" sz="1600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sz="1600" i="1">
                <a:latin typeface="Arial" panose="020B0604020202020204" pitchFamily="34" charset="0"/>
                <a:cs typeface="Arial" panose="020B0604020202020204" pitchFamily="34" charset="0"/>
              </a:rPr>
              <a:t>Strafbaar feit: </a:t>
            </a:r>
            <a:r>
              <a:rPr lang="nl-NL" sz="1600" b="0" i="1">
                <a:latin typeface="Arial" panose="020B0604020202020204" pitchFamily="34" charset="0"/>
                <a:cs typeface="Arial" panose="020B0604020202020204" pitchFamily="34" charset="0"/>
              </a:rPr>
              <a:t>Iets doen dat door de wet verboden is. Bij een strafbaar feit is het belangrijk dat de dader er schuld aan heeft. </a:t>
            </a:r>
          </a:p>
          <a:p>
            <a:pPr>
              <a:lnSpc>
                <a:spcPct val="110000"/>
              </a:lnSpc>
            </a:pPr>
            <a:endParaRPr lang="nl-NL" sz="1600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515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544FEC-0B1A-4A11-9CE6-4B8449363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Politie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7B7CD82-9E35-4726-BA5E-AC63D1F4B8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158849" cy="330817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900" b="1">
                <a:latin typeface="Arial" panose="020B0604020202020204" pitchFamily="34" charset="0"/>
                <a:cs typeface="Arial" panose="020B0604020202020204" pitchFamily="34" charset="0"/>
              </a:rPr>
              <a:t>Verschillende soorten werk bij de politie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Basispolitiezorg: dagelijks politietoezicht, preventie, verkeer, recherche en forensische opsporing, hulpverlening en handhaving van de wetten en regels.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Specialistische taken</a:t>
            </a:r>
            <a:endParaRPr lang="nl-NL" sz="1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nl-NL" sz="1900"/>
          </a:p>
        </p:txBody>
      </p:sp>
      <p:grpSp>
        <p:nvGrpSpPr>
          <p:cNvPr id="7172" name="Group 70">
            <a:extLst>
              <a:ext uri="{FF2B5EF4-FFF2-40B4-BE49-F238E27FC236}">
                <a16:creationId xmlns:a16="http://schemas.microsoft.com/office/drawing/2014/main" id="{C0C75A5C-43F0-47CF-9403-0A7FD5500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9579230-81E4-48A8-B3C0-E17F6458F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73" name="Rectangle 72">
              <a:extLst>
                <a:ext uri="{FF2B5EF4-FFF2-40B4-BE49-F238E27FC236}">
                  <a16:creationId xmlns:a16="http://schemas.microsoft.com/office/drawing/2014/main" id="{1FFFEE65-9133-4600-ADC0-BC2B3FB3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170" name="Picture 2" descr="Dealer verstopt voorraad drugs in stofzuiger: “Gelukkig had de politie een  drugshond bij” | Genk | hln.be">
            <a:extLst>
              <a:ext uri="{FF2B5EF4-FFF2-40B4-BE49-F238E27FC236}">
                <a16:creationId xmlns:a16="http://schemas.microsoft.com/office/drawing/2014/main" id="{8BE4DE3F-1E1E-4387-9AD5-93A78C7C40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1" r="2" b="2"/>
          <a:stretch/>
        </p:blipFill>
        <p:spPr bwMode="auto">
          <a:xfrm>
            <a:off x="5955948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5109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FE959A7A-4BFB-4E56-B647-E7F6E0385F21}"/>
              </a:ext>
            </a:extLst>
          </p:cNvPr>
          <p:cNvSpPr txBox="1"/>
          <p:nvPr/>
        </p:nvSpPr>
        <p:spPr>
          <a:xfrm>
            <a:off x="659757" y="648182"/>
            <a:ext cx="849871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nl-NL" sz="2400" b="1" dirty="0">
                <a:latin typeface="Arial" panose="020B0604020202020204" pitchFamily="34" charset="0"/>
                <a:cs typeface="Arial" panose="020B0604020202020204" pitchFamily="34" charset="0"/>
              </a:rPr>
              <a:t>Eisen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Goede conditie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Geestelijk stabiel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Moedig en betrouwbaar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Verbindend zijn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Taalvaardig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Juiste opleiding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Medisch gezond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Geen strafverleden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De kring van mensen om jou heen wordt onderzocht, er wordt gekeken of je niet door je omgeving onder druk gezet gaat worden om als agent verkeerde dingen te doen.</a:t>
            </a:r>
            <a:endParaRPr lang="nl-N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Z:\Toeristdata\00 BEELDENBANK\33 stadswacht.jpg">
            <a:extLst>
              <a:ext uri="{FF2B5EF4-FFF2-40B4-BE49-F238E27FC236}">
                <a16:creationId xmlns:a16="http://schemas.microsoft.com/office/drawing/2014/main" id="{9D259A5A-F1E9-47D3-8EBB-876C1504C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813100"/>
            <a:ext cx="432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529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2D086C-DC30-437E-8087-57367AEC9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Beveiliging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06CD33B-BBC4-4DC6-A342-BC5EF2F0E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622284" cy="330817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400" b="1">
                <a:latin typeface="Arial" panose="020B0604020202020204" pitchFamily="34" charset="0"/>
                <a:cs typeface="Arial" panose="020B0604020202020204" pitchFamily="34" charset="0"/>
              </a:rPr>
              <a:t>Beveiligingswerkzaamheden: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>
                <a:latin typeface="Arial" panose="020B0604020202020204" pitchFamily="34" charset="0"/>
                <a:cs typeface="Arial" panose="020B0604020202020204" pitchFamily="34" charset="0"/>
              </a:rPr>
              <a:t>Zorgen voor de veiligheid van personen.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>
                <a:latin typeface="Arial" panose="020B0604020202020204" pitchFamily="34" charset="0"/>
                <a:cs typeface="Arial" panose="020B0604020202020204" pitchFamily="34" charset="0"/>
              </a:rPr>
              <a:t>Het bewaken van goederen.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>
                <a:latin typeface="Arial" panose="020B0604020202020204" pitchFamily="34" charset="0"/>
                <a:cs typeface="Arial" panose="020B0604020202020204" pitchFamily="34" charset="0"/>
              </a:rPr>
              <a:t>Het bewaken van de orde en rust op terreinen en in gebouwen. 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400" b="0">
                <a:latin typeface="Arial" panose="020B0604020202020204" pitchFamily="34" charset="0"/>
                <a:cs typeface="Arial" panose="020B0604020202020204" pitchFamily="34" charset="0"/>
              </a:rPr>
              <a:t>Particuliere beveiligingsbedrijven zorgen voor de veiligheid van personen en goederen door bewaking, alarmopvolging en receptie- en portierdiensten. 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400" b="0">
                <a:latin typeface="Arial" panose="020B0604020202020204" pitchFamily="34" charset="0"/>
                <a:cs typeface="Arial" panose="020B0604020202020204" pitchFamily="34" charset="0"/>
              </a:rPr>
              <a:t>Verschil met de politie: direct in opdracht van bedrijf/klant werken. </a:t>
            </a:r>
          </a:p>
        </p:txBody>
      </p:sp>
      <p:pic>
        <p:nvPicPr>
          <p:cNvPr id="8194" name="Picture 2" descr="Volop werk in de beveiliging, maar weinig mensen beschikbaar -  BeveiligingNieuws">
            <a:extLst>
              <a:ext uri="{FF2B5EF4-FFF2-40B4-BE49-F238E27FC236}">
                <a16:creationId xmlns:a16="http://schemas.microsoft.com/office/drawing/2014/main" id="{E1087B0D-0705-42A6-8169-565857839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2830" y="2726579"/>
            <a:ext cx="3496265" cy="217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7809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EEB16B-3EFB-4740-8F72-40DC95EDE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Particuliere beveiligingsbedrijven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36224C2B-E439-4060-B6F5-7D4F76FBA46E}"/>
              </a:ext>
            </a:extLst>
          </p:cNvPr>
          <p:cNvSpPr txBox="1"/>
          <p:nvPr/>
        </p:nvSpPr>
        <p:spPr>
          <a:xfrm>
            <a:off x="1130270" y="2158175"/>
            <a:ext cx="4158849" cy="33081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120000"/>
              </a:lnSpc>
              <a:spcAft>
                <a:spcPts val="800"/>
              </a:spcAft>
              <a:buClr>
                <a:schemeClr val="accent1"/>
              </a:buClr>
              <a:buSzPct val="100000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Particuliere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beveiligingsbedrijven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zorgen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voor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veiligheid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van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personen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goederen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gebeurt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grotendeels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door:</a:t>
            </a:r>
          </a:p>
          <a:p>
            <a:pPr marL="342900" lvl="0" indent="-228600" defTabSz="914400">
              <a:lnSpc>
                <a:spcPct val="12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bewaking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228600" defTabSz="914400">
              <a:lnSpc>
                <a:spcPct val="12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alarmopvolging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228600" defTabSz="914400">
              <a:lnSpc>
                <a:spcPct val="120000"/>
              </a:lnSpc>
              <a:spcAft>
                <a:spcPts val="8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receptie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portiersdiensten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0C75A5C-43F0-47CF-9403-0A7FD5500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9579230-81E4-48A8-B3C0-E17F6458F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FFFEE65-9133-4600-ADC0-BC2B3FB3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Afbeelding 8" descr="mbo-opleiding Beveiliger niveau 3 | Drenthe College | Drenthe College">
            <a:extLst>
              <a:ext uri="{FF2B5EF4-FFF2-40B4-BE49-F238E27FC236}">
                <a16:creationId xmlns:a16="http://schemas.microsoft.com/office/drawing/2014/main" id="{79BFD187-C1DD-4961-BBA7-786313E8F97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5"/>
          <a:stretch/>
        </p:blipFill>
        <p:spPr bwMode="auto">
          <a:xfrm>
            <a:off x="5955948" y="2314897"/>
            <a:ext cx="4613872" cy="2983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41546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972427-FC58-42E3-B595-A1753D460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2082202"/>
            <a:ext cx="3587428" cy="2104119"/>
          </a:xfrm>
        </p:spPr>
        <p:txBody>
          <a:bodyPr anchor="ctr">
            <a:normAutofit/>
          </a:bodyPr>
          <a:lstStyle/>
          <a:p>
            <a:r>
              <a:rPr lang="nl-NL" sz="2500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Particuliere beveiligingsbedrijven leveren ook vaak medewerkers voor:</a:t>
            </a:r>
            <a:br>
              <a:rPr lang="nl-NL" sz="2500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nl-NL" sz="25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EB5D043-5A2C-459A-862E-C488A6B85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1969" y="953324"/>
            <a:ext cx="5691357" cy="1661115"/>
          </a:xfrm>
        </p:spPr>
        <p:txBody>
          <a:bodyPr>
            <a:normAutofit fontScale="62500" lnSpcReduction="20000"/>
          </a:bodyPr>
          <a:lstStyle/>
          <a:p>
            <a:pPr marL="342900" lvl="0" indent="-342900">
              <a:lnSpc>
                <a:spcPct val="110000"/>
              </a:lnSpc>
              <a:buFont typeface="Symbol" panose="05050102010706020507" pitchFamily="18" charset="2"/>
              <a:buChar char=""/>
            </a:pPr>
            <a:r>
              <a:rPr lang="nl-NL" sz="3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nl-NL" sz="3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venementenbeveiliging</a:t>
            </a:r>
            <a:endParaRPr lang="nl-NL" sz="3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buFont typeface="Symbol" panose="05050102010706020507" pitchFamily="18" charset="2"/>
              <a:buChar char=""/>
            </a:pPr>
            <a:r>
              <a:rPr lang="nl-NL" sz="3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nl-NL" sz="3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ersoonsbeveiliging</a:t>
            </a:r>
            <a:endParaRPr lang="nl-NL" sz="3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buFont typeface="Symbol" panose="05050102010706020507" pitchFamily="18" charset="2"/>
              <a:buChar char=""/>
            </a:pPr>
            <a:r>
              <a:rPr lang="nl-NL" sz="3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nl-NL" sz="3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bjectbeveiliging</a:t>
            </a:r>
            <a:endParaRPr lang="nl-NL" sz="3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nl-NL" sz="3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nl-NL" sz="3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eveiliging van </a:t>
            </a:r>
            <a:r>
              <a:rPr lang="nl-NL" sz="3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waardetransport</a:t>
            </a:r>
            <a:r>
              <a:rPr lang="nl-NL" sz="3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nl-NL" sz="3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nl-NL" sz="1600" dirty="0"/>
          </a:p>
        </p:txBody>
      </p:sp>
      <p:pic>
        <p:nvPicPr>
          <p:cNvPr id="10242" name="Picture 2" descr="G4S stapt mogelijk uit geldtransport | NT">
            <a:extLst>
              <a:ext uri="{FF2B5EF4-FFF2-40B4-BE49-F238E27FC236}">
                <a16:creationId xmlns:a16="http://schemas.microsoft.com/office/drawing/2014/main" id="{4A2396E9-1914-4E90-A5F9-B19962FB2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6554" y="3134261"/>
            <a:ext cx="4523151" cy="253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7459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C305C8-FBD4-4DED-9914-239A512D5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Kleding en Uniform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9669EC-39F8-400D-940F-F1213F9B2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622284" cy="3308172"/>
          </a:xfrm>
        </p:spPr>
        <p:txBody>
          <a:bodyPr>
            <a:normAutofit/>
          </a:bodyPr>
          <a:lstStyle/>
          <a:p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Herkenbaar als particuliere beveiliger</a:t>
            </a:r>
          </a:p>
          <a:p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Het uniform mag niet lijken op dat van de politie.</a:t>
            </a:r>
          </a:p>
          <a:p>
            <a:r>
              <a:rPr lang="nl-NL">
                <a:latin typeface="Arial" panose="020B0604020202020204" pitchFamily="34" charset="0"/>
                <a:ea typeface="Calibri" panose="020F0502020204030204" pitchFamily="34" charset="0"/>
              </a:rPr>
              <a:t>D</a:t>
            </a: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 V van Veiligheid moet herkenbaar terugkomen in/op de kleding.</a:t>
            </a:r>
          </a:p>
          <a:p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surveillanceauto’s mogen ook niet lijken op politieauto’s.</a:t>
            </a:r>
            <a:endParaRPr lang="nl-NL" dirty="0"/>
          </a:p>
        </p:txBody>
      </p:sp>
      <p:pic>
        <p:nvPicPr>
          <p:cNvPr id="4" name="Afbeelding 3" descr="Salarisadministratie Beveiliging">
            <a:extLst>
              <a:ext uri="{FF2B5EF4-FFF2-40B4-BE49-F238E27FC236}">
                <a16:creationId xmlns:a16="http://schemas.microsoft.com/office/drawing/2014/main" id="{8B845271-64CE-4F27-A893-C861B241CC4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2830" y="2798937"/>
            <a:ext cx="3496265" cy="2026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3376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70">
            <a:extLst>
              <a:ext uri="{FF2B5EF4-FFF2-40B4-BE49-F238E27FC236}">
                <a16:creationId xmlns:a16="http://schemas.microsoft.com/office/drawing/2014/main" id="{BF7680B5-1A78-4401-BA9A-78832F0FD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1269" name="Rectangle 72">
            <a:extLst>
              <a:ext uri="{FF2B5EF4-FFF2-40B4-BE49-F238E27FC236}">
                <a16:creationId xmlns:a16="http://schemas.microsoft.com/office/drawing/2014/main" id="{50F21DC9-D0AC-495C-8CC8-D5DDF8C11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270" name="Straight Connector 74">
            <a:extLst>
              <a:ext uri="{FF2B5EF4-FFF2-40B4-BE49-F238E27FC236}">
                <a16:creationId xmlns:a16="http://schemas.microsoft.com/office/drawing/2014/main" id="{A26B82D7-D05B-412B-9A0D-6430BCD11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1" name="Picture 76">
            <a:extLst>
              <a:ext uri="{FF2B5EF4-FFF2-40B4-BE49-F238E27FC236}">
                <a16:creationId xmlns:a16="http://schemas.microsoft.com/office/drawing/2014/main" id="{E4E78000-301F-4983-ACD5-7F50C0C3F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06284EFE-5FAA-4BB1-B653-911DF73A01DE}"/>
              </a:ext>
            </a:extLst>
          </p:cNvPr>
          <p:cNvSpPr txBox="1"/>
          <p:nvPr/>
        </p:nvSpPr>
        <p:spPr>
          <a:xfrm>
            <a:off x="1130270" y="2158175"/>
            <a:ext cx="4158849" cy="330817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defRPr/>
            </a:pPr>
            <a:r>
              <a:rPr lang="en-US" sz="2400" b="1" dirty="0"/>
              <a:t>Eisen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700" b="1" dirty="0"/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Taalvaardig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sociaal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vaardig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goed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kunnen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communiceren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je in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kunnen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leven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zelfstandig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kunnen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werken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Geestelijk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stabiel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sterke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persoonlijkheid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Verzorgd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eruit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zien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Geen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strafblad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hebben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272" name="Group 78">
            <a:extLst>
              <a:ext uri="{FF2B5EF4-FFF2-40B4-BE49-F238E27FC236}">
                <a16:creationId xmlns:a16="http://schemas.microsoft.com/office/drawing/2014/main" id="{C0C75A5C-43F0-47CF-9403-0A7FD5500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69579230-81E4-48A8-B3C0-E17F6458F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73" name="Rectangle 80">
              <a:extLst>
                <a:ext uri="{FF2B5EF4-FFF2-40B4-BE49-F238E27FC236}">
                  <a16:creationId xmlns:a16="http://schemas.microsoft.com/office/drawing/2014/main" id="{1FFFEE65-9133-4600-ADC0-BC2B3FB3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266" name="Picture 2" descr="Winkelbeveiliging - MAATbeveiliging is dé specialist in winkelbeveiliging">
            <a:extLst>
              <a:ext uri="{FF2B5EF4-FFF2-40B4-BE49-F238E27FC236}">
                <a16:creationId xmlns:a16="http://schemas.microsoft.com/office/drawing/2014/main" id="{A8193EED-2B37-4D58-918C-EEE1135E6E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122"/>
          <a:stretch/>
        </p:blipFill>
        <p:spPr bwMode="auto">
          <a:xfrm>
            <a:off x="5955948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781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Z:\Toeristdata\00 BEELDENBANK\Afbeelding 1 (7).jpg">
            <a:extLst>
              <a:ext uri="{FF2B5EF4-FFF2-40B4-BE49-F238E27FC236}">
                <a16:creationId xmlns:a16="http://schemas.microsoft.com/office/drawing/2014/main" id="{EDC44825-6E73-4A93-AA05-13DEBABA03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160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DF164A2-4AD0-47C6-8568-F2A79BB7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Beveiliging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3EE6A73-6774-471B-BE2B-07EC1D15C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Soorten activiteiten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Particuliere beveiliging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Bedrijfsbeveiliging: mobiele surveillance of portier diensten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Particuliere alarmcentrales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Particuliere geld- en waarde transportbedrijven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Particuliere recherchebureau</a:t>
            </a:r>
          </a:p>
          <a:p>
            <a:endParaRPr lang="nl-NL" dirty="0"/>
          </a:p>
        </p:txBody>
      </p:sp>
      <p:sp>
        <p:nvSpPr>
          <p:cNvPr id="19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470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B54F28-3CB7-4761-93F1-77A5AE741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Toezicht en veiligheid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184C326-5C18-4B37-A6A8-C34E6DC1F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435733" cy="330817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Verschil tussen de medewerkers en de handhavers toezicht en veiligheid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Medewerkers </a:t>
            </a: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werken in de openbare ruimte van een gemeente en houden toezicht.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Handhavers </a:t>
            </a: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kunnen ook bekeuren. Daarvoor zijn zij boa, buitengewoon opsporingsambtenaar. </a:t>
            </a:r>
          </a:p>
          <a:p>
            <a:endParaRPr lang="nl-NL" dirty="0"/>
          </a:p>
        </p:txBody>
      </p:sp>
      <p:grpSp>
        <p:nvGrpSpPr>
          <p:cNvPr id="13316" name="Group 70">
            <a:extLst>
              <a:ext uri="{FF2B5EF4-FFF2-40B4-BE49-F238E27FC236}">
                <a16:creationId xmlns:a16="http://schemas.microsoft.com/office/drawing/2014/main" id="{1BF79C16-5D92-4339-930A-A3A5A2DD3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69104" y="2158175"/>
            <a:ext cx="3668069" cy="3308170"/>
            <a:chOff x="7807230" y="2012810"/>
            <a:chExt cx="3251252" cy="3459865"/>
          </a:xfrm>
        </p:grpSpPr>
        <p:sp>
          <p:nvSpPr>
            <p:cNvPr id="13317" name="Rectangle 71">
              <a:extLst>
                <a:ext uri="{FF2B5EF4-FFF2-40B4-BE49-F238E27FC236}">
                  <a16:creationId xmlns:a16="http://schemas.microsoft.com/office/drawing/2014/main" id="{5D46B820-365A-40B8-94F4-9478AB35E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18" name="Rectangle 72">
              <a:extLst>
                <a:ext uri="{FF2B5EF4-FFF2-40B4-BE49-F238E27FC236}">
                  <a16:creationId xmlns:a16="http://schemas.microsoft.com/office/drawing/2014/main" id="{F23687C9-4497-4877-B6E1-9727BC740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314" name="Picture 2" descr="Boa's vrezen te hoge werkdruk met nieuwe werkroosters | Het Parool">
            <a:extLst>
              <a:ext uri="{FF2B5EF4-FFF2-40B4-BE49-F238E27FC236}">
                <a16:creationId xmlns:a16="http://schemas.microsoft.com/office/drawing/2014/main" id="{3D0333F4-51A9-4826-965B-6E37CE0F87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7" r="13187" b="-2"/>
          <a:stretch/>
        </p:blipFill>
        <p:spPr bwMode="auto">
          <a:xfrm>
            <a:off x="7232830" y="2314897"/>
            <a:ext cx="3336989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3824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552C79-1765-4139-B28E-A89575DE5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Toezicht en veiligheid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511D79F-B2BE-4865-B176-7185D45F8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66642"/>
            <a:ext cx="4169336" cy="3299705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nl-NL" sz="2400" b="1" dirty="0">
                <a:latin typeface="Arial" panose="020B0604020202020204" pitchFamily="34" charset="0"/>
                <a:cs typeface="Arial" panose="020B0604020202020204" pitchFamily="34" charset="0"/>
              </a:rPr>
              <a:t>Opsporingsambtenaren: </a:t>
            </a:r>
          </a:p>
          <a:p>
            <a:pPr marL="0" indent="0" eaLnBrk="1" hangingPunct="1">
              <a:buNone/>
              <a:defRPr/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lle personen die met de opsporing van het strafbare feit zijn belast. </a:t>
            </a:r>
            <a:endParaRPr lang="nl-N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759DDE60-5675-45DD-B6CE-D2B222A2F3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73100" y="2166642"/>
            <a:ext cx="4964072" cy="3306033"/>
            <a:chOff x="5773100" y="2166642"/>
            <a:chExt cx="4964072" cy="3306033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130DD803-B9AF-46EB-B67B-75398E25E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3100" y="2166642"/>
              <a:ext cx="4964072" cy="3306033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631D1DCE-2009-44FB-A762-6F564472CB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42007" y="2314897"/>
              <a:ext cx="4631437" cy="2997249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290" name="Picture 2" descr="BOA's gaan gewapend de natuur in - Rijnmond">
            <a:extLst>
              <a:ext uri="{FF2B5EF4-FFF2-40B4-BE49-F238E27FC236}">
                <a16:creationId xmlns:a16="http://schemas.microsoft.com/office/drawing/2014/main" id="{D29BA7C7-D29E-49E7-B6EE-1D480B4FA0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9" r="-3" b="-3"/>
          <a:stretch/>
        </p:blipFill>
        <p:spPr bwMode="auto">
          <a:xfrm>
            <a:off x="6258558" y="2647497"/>
            <a:ext cx="3993156" cy="234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160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6D41C0-6620-4D40-8AA5-6249EADF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Brandweer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7EF1A29-5883-4DEF-8C1A-713FEECEB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622284" cy="330817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900" b="1">
                <a:latin typeface="Arial" panose="020B0604020202020204" pitchFamily="34" charset="0"/>
                <a:cs typeface="Arial" panose="020B0604020202020204" pitchFamily="34" charset="0"/>
              </a:rPr>
              <a:t>Taken, ofwel de veiligheidsketen: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1" err="1">
                <a:latin typeface="Arial" panose="020B0604020202020204" pitchFamily="34" charset="0"/>
                <a:cs typeface="Arial" panose="020B0604020202020204" pitchFamily="34" charset="0"/>
              </a:rPr>
              <a:t>Proactie</a:t>
            </a: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: voorkomen van risicovolle situaties.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1">
                <a:latin typeface="Arial" panose="020B0604020202020204" pitchFamily="34" charset="0"/>
                <a:cs typeface="Arial" panose="020B0604020202020204" pitchFamily="34" charset="0"/>
              </a:rPr>
              <a:t>Preventie</a:t>
            </a: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: voorkomen van brand.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1">
                <a:latin typeface="Arial" panose="020B0604020202020204" pitchFamily="34" charset="0"/>
                <a:cs typeface="Arial" panose="020B0604020202020204" pitchFamily="34" charset="0"/>
              </a:rPr>
              <a:t>Preparatie</a:t>
            </a: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: erop voorbereid zijn om in actie te komen als er brand uitbreekt.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1">
                <a:latin typeface="Arial" panose="020B0604020202020204" pitchFamily="34" charset="0"/>
                <a:cs typeface="Arial" panose="020B0604020202020204" pitchFamily="34" charset="0"/>
              </a:rPr>
              <a:t>Repressie</a:t>
            </a: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: bestrijden van brand.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900" b="1">
                <a:latin typeface="Arial" panose="020B0604020202020204" pitchFamily="34" charset="0"/>
                <a:cs typeface="Arial" panose="020B0604020202020204" pitchFamily="34" charset="0"/>
              </a:rPr>
              <a:t>Nazorg</a:t>
            </a:r>
            <a:r>
              <a:rPr lang="nl-NL" sz="1900" b="0">
                <a:latin typeface="Arial" panose="020B0604020202020204" pitchFamily="34" charset="0"/>
                <a:cs typeface="Arial" panose="020B0604020202020204" pitchFamily="34" charset="0"/>
              </a:rPr>
              <a:t>: alle gebruikte materialen weer op orde brengen. </a:t>
            </a:r>
          </a:p>
          <a:p>
            <a:pPr>
              <a:lnSpc>
                <a:spcPct val="110000"/>
              </a:lnSpc>
            </a:pPr>
            <a:endParaRPr lang="nl-NL" sz="1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 descr="Fikse brand in Apeldoorn? Nee, grote colonne-oefening van brandweer |  Apeldoorn | AD.nl">
            <a:extLst>
              <a:ext uri="{FF2B5EF4-FFF2-40B4-BE49-F238E27FC236}">
                <a16:creationId xmlns:a16="http://schemas.microsoft.com/office/drawing/2014/main" id="{6B858D6A-8F27-4680-82F8-628674993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2830" y="2893082"/>
            <a:ext cx="3496265" cy="183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8310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FD2B9D-1FB2-4E72-8B39-4632F5141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Ambulancedienst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8510A939-E01A-4807-AC73-4B77A1AEB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0BBAA199-DFF9-47A3-89A4-82A1D2C9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DF8F90E6-4C4B-41B1-A058-0FAC374D6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5362" name="Picture 2" descr="Nieuwe opleiding tot Ambulanceverpleegkundige - Venticare">
            <a:extLst>
              <a:ext uri="{FF2B5EF4-FFF2-40B4-BE49-F238E27FC236}">
                <a16:creationId xmlns:a16="http://schemas.microsoft.com/office/drawing/2014/main" id="{EE016586-4B5C-4AC6-894D-2D35A09A64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2" r="6256" b="1"/>
          <a:stretch/>
        </p:blipFill>
        <p:spPr bwMode="auto">
          <a:xfrm>
            <a:off x="1312668" y="2314897"/>
            <a:ext cx="3336989" cy="298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D60C210-892B-4B12-A200-82E5625A40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Verloopt via speciale alarmcentrales, de </a:t>
            </a:r>
            <a:r>
              <a:rPr lang="nl-NL" sz="2400" b="0" dirty="0" err="1">
                <a:latin typeface="Arial" panose="020B0604020202020204" pitchFamily="34" charset="0"/>
                <a:cs typeface="Arial" panose="020B0604020202020204" pitchFamily="34" charset="0"/>
              </a:rPr>
              <a:t>CPA’s</a:t>
            </a: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sz="2400" b="0" dirty="0">
                <a:latin typeface="Arial" panose="020B0604020202020204" pitchFamily="34" charset="0"/>
                <a:cs typeface="Arial" panose="020B0604020202020204" pitchFamily="34" charset="0"/>
              </a:rPr>
              <a:t>Twee personen per ambulance: ambulancechauffeur en ambulanceverpleegkundige.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endParaRPr lang="nl-NL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08213492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6305</TotalTime>
  <Words>929</Words>
  <Application>Microsoft Office PowerPoint</Application>
  <PresentationFormat>Breedbeeld</PresentationFormat>
  <Paragraphs>134</Paragraphs>
  <Slides>26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26</vt:i4>
      </vt:variant>
    </vt:vector>
  </HeadingPairs>
  <TitlesOfParts>
    <vt:vector size="32" baseType="lpstr">
      <vt:lpstr>Arial</vt:lpstr>
      <vt:lpstr>Calibri</vt:lpstr>
      <vt:lpstr>Century Gothic</vt:lpstr>
      <vt:lpstr>Symbol</vt:lpstr>
      <vt:lpstr>Wingdings</vt:lpstr>
      <vt:lpstr>Galerie</vt:lpstr>
      <vt:lpstr>Werken in de geüniformeerde veiligheidszorg</vt:lpstr>
      <vt:lpstr>Lesdoelen</vt:lpstr>
      <vt:lpstr>Geüniformeerde veiligheidszorg</vt:lpstr>
      <vt:lpstr>Organisaties geüniformeerde veiligheidszorg</vt:lpstr>
      <vt:lpstr>Defensie</vt:lpstr>
      <vt:lpstr>Hoofdtaken van het leger</vt:lpstr>
      <vt:lpstr>Hoofdtaken van het leger</vt:lpstr>
      <vt:lpstr>De organisatie van defensie</vt:lpstr>
      <vt:lpstr>Koninklijke Marine</vt:lpstr>
      <vt:lpstr>De Koninklijke Landmacht</vt:lpstr>
      <vt:lpstr>De Koninklijke Luchtmacht</vt:lpstr>
      <vt:lpstr>De Koninklijke Marechausse</vt:lpstr>
      <vt:lpstr>Opdracht Defensie</vt:lpstr>
      <vt:lpstr>Politie</vt:lpstr>
      <vt:lpstr>Politie</vt:lpstr>
      <vt:lpstr>PowerPoint-presentatie</vt:lpstr>
      <vt:lpstr>Beveiliging</vt:lpstr>
      <vt:lpstr>Particuliere beveiligingsbedrijven</vt:lpstr>
      <vt:lpstr>Particuliere beveiligingsbedrijven leveren ook vaak medewerkers voor: </vt:lpstr>
      <vt:lpstr>Kleding en Uniform</vt:lpstr>
      <vt:lpstr>PowerPoint-presentatie</vt:lpstr>
      <vt:lpstr>Beveiliging</vt:lpstr>
      <vt:lpstr>Toezicht en veiligheid</vt:lpstr>
      <vt:lpstr>Toezicht en veiligheid</vt:lpstr>
      <vt:lpstr>Brandweer</vt:lpstr>
      <vt:lpstr>Ambulancedienst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17</cp:revision>
  <dcterms:created xsi:type="dcterms:W3CDTF">2021-08-24T07:17:01Z</dcterms:created>
  <dcterms:modified xsi:type="dcterms:W3CDTF">2021-09-02T12:23:01Z</dcterms:modified>
</cp:coreProperties>
</file>