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782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Veiligheid en criminaliteit - BBSO, een onafhankelijk bureau voor  sociaal-wetenschappelijk onderzoek.">
            <a:extLst>
              <a:ext uri="{FF2B5EF4-FFF2-40B4-BE49-F238E27FC236}">
                <a16:creationId xmlns:a16="http://schemas.microsoft.com/office/drawing/2014/main" id="{A1152D68-E25A-48E8-8443-78F6A5D89597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1" r="1" b="1"/>
          <a:stretch/>
        </p:blipFill>
        <p:spPr bwMode="auto">
          <a:xfrm>
            <a:off x="2" y="10"/>
            <a:ext cx="12191695" cy="6857990"/>
          </a:xfrm>
          <a:prstGeom prst="rect">
            <a:avLst/>
          </a:prstGeom>
          <a:noFill/>
        </p:spPr>
      </p:pic>
      <p:sp>
        <p:nvSpPr>
          <p:cNvPr id="2070" name="Rectangle 88">
            <a:extLst>
              <a:ext uri="{FF2B5EF4-FFF2-40B4-BE49-F238E27FC236}">
                <a16:creationId xmlns:a16="http://schemas.microsoft.com/office/drawing/2014/main" id="{D5D0E891-38D8-4772-991E-824A0E731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96786" y="3064931"/>
            <a:ext cx="8295215" cy="2488568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546341"/>
            <a:ext cx="6832500" cy="1120439"/>
          </a:xfrm>
        </p:spPr>
        <p:txBody>
          <a:bodyPr>
            <a:normAutofit fontScale="90000"/>
          </a:bodyPr>
          <a:lstStyle/>
          <a:p>
            <a:r>
              <a:rPr lang="nl-NL" sz="4400" b="1" dirty="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Voorkomen van risicovolle situaties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11" y="4669144"/>
            <a:ext cx="6832499" cy="716529"/>
          </a:xfrm>
        </p:spPr>
        <p:txBody>
          <a:bodyPr>
            <a:normAutofit/>
          </a:bodyPr>
          <a:lstStyle/>
          <a:p>
            <a:r>
              <a:rPr lang="nl-NL" sz="1600">
                <a:solidFill>
                  <a:srgbClr val="FFFF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</a:p>
        </p:txBody>
      </p:sp>
      <p:pic>
        <p:nvPicPr>
          <p:cNvPr id="2071" name="Picture 90">
            <a:extLst>
              <a:ext uri="{FF2B5EF4-FFF2-40B4-BE49-F238E27FC236}">
                <a16:creationId xmlns:a16="http://schemas.microsoft.com/office/drawing/2014/main" id="{B502DADA-1E17-4CC2-9344-C63314F176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0448" b="36564"/>
          <a:stretch/>
        </p:blipFill>
        <p:spPr>
          <a:xfrm>
            <a:off x="4052391" y="3227912"/>
            <a:ext cx="6803136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78FC0E-D9BE-4BF5-A006-C89433E37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1ABFEC7-F9F5-4B7C-9A98-EEB95CE6A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58175"/>
            <a:ext cx="5435733" cy="33081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De taken, bevoegdheden, verschillen en overeenkomsten tussen de vier beroepsgroepen in de veiligheidsbranche kunnen herkennen en benoemen.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Veiligheidsgroepen in het veiligheidsnetwerk kunnen herkennen.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1BF79C16-5D92-4339-930A-A3A5A2DD33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69104" y="2158175"/>
            <a:ext cx="3668069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5D46B820-365A-40B8-94F4-9478AB35E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23687C9-4497-4877-B6E1-9727BC740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Nederlandse Veiligheidsbranche">
            <a:extLst>
              <a:ext uri="{FF2B5EF4-FFF2-40B4-BE49-F238E27FC236}">
                <a16:creationId xmlns:a16="http://schemas.microsoft.com/office/drawing/2014/main" id="{04D8A29D-E5AC-4ED2-955D-14672B3A55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7" r="9765" b="-1"/>
          <a:stretch/>
        </p:blipFill>
        <p:spPr bwMode="auto">
          <a:xfrm>
            <a:off x="7232830" y="2314897"/>
            <a:ext cx="3336989" cy="298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8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0EC9F8-DFF6-4E95-8D2A-122A48AA5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Veiligheidsbranche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8855966-B405-4270-BB72-78E009011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2166642"/>
            <a:ext cx="4169336" cy="329970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Security awareness </a:t>
            </a: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Als je in de veiligheidsbranche werkt, moet je anders leren</a:t>
            </a:r>
            <a:b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		  anders leren kijken. Je moet </a:t>
            </a:r>
            <a:r>
              <a:rPr lang="nl-NL" sz="1600" i="1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beveiligingsbewustzijn</a:t>
            </a:r>
            <a:b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		  ontwikkelen.</a:t>
            </a:r>
          </a:p>
          <a:p>
            <a:pPr>
              <a:lnSpc>
                <a:spcPct val="110000"/>
              </a:lnSpc>
            </a:pP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Veiligheid  niet of nauwelijks gevaar lopen</a:t>
            </a:r>
          </a:p>
          <a:p>
            <a:pPr>
              <a:lnSpc>
                <a:spcPct val="110000"/>
              </a:lnSpc>
            </a:pPr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Preventief handelen  signaleren  repressie; als iets gebeurd wat ongewenst is, moet je handelen.</a:t>
            </a:r>
            <a:endParaRPr lang="nl-NL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759DDE60-5675-45DD-B6CE-D2B222A2F3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73100" y="2166642"/>
            <a:ext cx="4964072" cy="3306033"/>
            <a:chOff x="5773100" y="2166642"/>
            <a:chExt cx="4964072" cy="3306033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130DD803-B9AF-46EB-B67B-75398E25EE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3100" y="2166642"/>
              <a:ext cx="4964072" cy="3306033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631D1DCE-2009-44FB-A762-6F564472CB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42007" y="2314897"/>
              <a:ext cx="4631437" cy="2997249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050" name="Picture 2" descr="Evenementenbeveiliging | Secure-It beveiliging">
            <a:extLst>
              <a:ext uri="{FF2B5EF4-FFF2-40B4-BE49-F238E27FC236}">
                <a16:creationId xmlns:a16="http://schemas.microsoft.com/office/drawing/2014/main" id="{4972E60C-57E1-4FE5-A063-B681F5945E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0" r="714"/>
          <a:stretch/>
        </p:blipFill>
        <p:spPr bwMode="auto">
          <a:xfrm>
            <a:off x="6258558" y="2647497"/>
            <a:ext cx="3993156" cy="234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323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8" name="Rectangle 136">
            <a:extLst>
              <a:ext uri="{FF2B5EF4-FFF2-40B4-BE49-F238E27FC236}">
                <a16:creationId xmlns:a16="http://schemas.microsoft.com/office/drawing/2014/main" id="{A9F668E4-6600-443C-85F6-355B8832D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9" name="Rectangle 138">
            <a:extLst>
              <a:ext uri="{FF2B5EF4-FFF2-40B4-BE49-F238E27FC236}">
                <a16:creationId xmlns:a16="http://schemas.microsoft.com/office/drawing/2014/main" id="{A30F9540-68A8-4CA1-BD32-93FB9C8CA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D102FC4-BD05-4797-95E0-AE3296382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9" y="957221"/>
            <a:ext cx="5864018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Het veiligheidsnetwerk</a:t>
            </a:r>
          </a:p>
        </p:txBody>
      </p:sp>
      <p:pic>
        <p:nvPicPr>
          <p:cNvPr id="3080" name="Picture 140">
            <a:extLst>
              <a:ext uri="{FF2B5EF4-FFF2-40B4-BE49-F238E27FC236}">
                <a16:creationId xmlns:a16="http://schemas.microsoft.com/office/drawing/2014/main" id="{AF633E90-772B-4F2A-A548-A10E9269C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0836F3-550F-4E2C-ADB6-42BA6C178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29" y="2167151"/>
            <a:ext cx="5864018" cy="3299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Politie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Handhaving van de openbare orde. 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Burgemeester van de gemeente is de baas – gemeenteraad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Hulpverlening 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Opsporen van strafbare feiten o.l.v. officier van justitie – Openbaar Ministerie</a:t>
            </a:r>
          </a:p>
        </p:txBody>
      </p:sp>
      <p:grpSp>
        <p:nvGrpSpPr>
          <p:cNvPr id="3081" name="Group 142">
            <a:extLst>
              <a:ext uri="{FF2B5EF4-FFF2-40B4-BE49-F238E27FC236}">
                <a16:creationId xmlns:a16="http://schemas.microsoft.com/office/drawing/2014/main" id="{3AF4A945-3EB4-4AD5-A9D3-6689B80242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77388" y="482171"/>
            <a:chExt cx="4074533" cy="5149101"/>
          </a:xfrm>
        </p:grpSpPr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43AC677E-7440-4BDB-A3C8-7BE672FB4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77388" y="482171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82" name="Rectangle 144">
              <a:extLst>
                <a:ext uri="{FF2B5EF4-FFF2-40B4-BE49-F238E27FC236}">
                  <a16:creationId xmlns:a16="http://schemas.microsoft.com/office/drawing/2014/main" id="{4FC71EE1-ABAF-42A2-BAA8-958D5301D1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47" y="812507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6" name="Picture 4" descr="Bevoegdheid burgemeester cameratoezicht – Sander Flight">
            <a:extLst>
              <a:ext uri="{FF2B5EF4-FFF2-40B4-BE49-F238E27FC236}">
                <a16:creationId xmlns:a16="http://schemas.microsoft.com/office/drawing/2014/main" id="{B89B7A1D-D60C-4476-A9AD-2DDB4F7035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8561"/>
          <a:stretch/>
        </p:blipFill>
        <p:spPr bwMode="auto">
          <a:xfrm>
            <a:off x="8116373" y="1116344"/>
            <a:ext cx="2799103" cy="22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Organisatie | Openbaar Ministerie">
            <a:extLst>
              <a:ext uri="{FF2B5EF4-FFF2-40B4-BE49-F238E27FC236}">
                <a16:creationId xmlns:a16="http://schemas.microsoft.com/office/drawing/2014/main" id="{A15EFF57-3738-49B6-BD6D-CB5969B3F3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50" b="2"/>
          <a:stretch/>
        </p:blipFill>
        <p:spPr bwMode="auto">
          <a:xfrm>
            <a:off x="8116373" y="3500660"/>
            <a:ext cx="2799103" cy="148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" name="Picture 146">
            <a:extLst>
              <a:ext uri="{FF2B5EF4-FFF2-40B4-BE49-F238E27FC236}">
                <a16:creationId xmlns:a16="http://schemas.microsoft.com/office/drawing/2014/main" id="{EEEA1133-28E2-43D4-AF35-34078CFE25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FCDA7445-9ABF-40F0-9D7B-1B8368FBB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88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647ACF-3EA7-4E4E-ABCD-FD361E13C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Het veiligheidsnetwerk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D3363E-0DD1-4E2A-B668-B4E315EAB5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Brandweer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brandbestrijding 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Ambulancedienst </a:t>
            </a: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bijna een miljoen ritten met patiënten</a:t>
            </a:r>
            <a:endParaRPr lang="nl-N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Krijgsmacht </a:t>
            </a: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br>
              <a:rPr lang="nl-NL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- </a:t>
            </a: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verdediging van het land en van het grondgebied van de NAVO-lidstaten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- bescherming van de internationale rechtsorde</a:t>
            </a:r>
            <a:b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- ondersteuning en hulpverlening</a:t>
            </a:r>
          </a:p>
        </p:txBody>
      </p:sp>
    </p:spTree>
    <p:extLst>
      <p:ext uri="{BB962C8B-B14F-4D97-AF65-F5344CB8AC3E}">
        <p14:creationId xmlns:p14="http://schemas.microsoft.com/office/powerpoint/2010/main" val="294850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05B9A9-6125-41DF-9E64-124233A47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Externe hulpverlening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E43B73-4D08-4082-A57C-F0B0ED5BC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2167151"/>
            <a:ext cx="6196900" cy="32991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Hulpdienst van buiten een bedrijf of instelling</a:t>
            </a:r>
          </a:p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Snel externe hulp nodig? 112 bellen</a:t>
            </a: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Politie</a:t>
            </a: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Brandweer</a:t>
            </a:r>
          </a:p>
          <a:p>
            <a:pPr>
              <a:buFontTx/>
              <a:buChar char="-"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Ambulancedienst</a:t>
            </a:r>
          </a:p>
        </p:txBody>
      </p:sp>
      <p:pic>
        <p:nvPicPr>
          <p:cNvPr id="4098" name="Picture 2" descr="112 actuele storingen en problemen | Allestoringen">
            <a:extLst>
              <a:ext uri="{FF2B5EF4-FFF2-40B4-BE49-F238E27FC236}">
                <a16:creationId xmlns:a16="http://schemas.microsoft.com/office/drawing/2014/main" id="{D2636F55-77A1-4C4E-BE32-AA381E98C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07445" y="2234189"/>
            <a:ext cx="2921649" cy="3165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36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A0B99D-2159-4CBC-A2ED-5F041B845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Interne hulpdiensten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A070855-7F6F-40C0-9BB0-CC0DA2B25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69" y="2167151"/>
            <a:ext cx="6003015" cy="32991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Hulpdiensten die bestaan uit personeelsleden van een bedrijf of instelling.</a:t>
            </a:r>
          </a:p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Voorbeelden: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bedrijfshulpverlening (bhv)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de bedrijfsbrandweer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EHBO’ers</a:t>
            </a:r>
          </a:p>
        </p:txBody>
      </p:sp>
      <p:grpSp>
        <p:nvGrpSpPr>
          <p:cNvPr id="5124" name="Group 70">
            <a:extLst>
              <a:ext uri="{FF2B5EF4-FFF2-40B4-BE49-F238E27FC236}">
                <a16:creationId xmlns:a16="http://schemas.microsoft.com/office/drawing/2014/main" id="{EC08ED38-FACB-40A8-995B-C398F083E2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628227" y="2158176"/>
            <a:ext cx="3108945" cy="3308170"/>
            <a:chOff x="7807230" y="2012810"/>
            <a:chExt cx="3251252" cy="345986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1C262CB9-66BF-417A-A3E5-8F6D61557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25" name="Rectangle 72">
              <a:extLst>
                <a:ext uri="{FF2B5EF4-FFF2-40B4-BE49-F238E27FC236}">
                  <a16:creationId xmlns:a16="http://schemas.microsoft.com/office/drawing/2014/main" id="{9FC9DAFF-E7FA-42A9-8ADF-AFC3CC0677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solidFill>
              <a:srgbClr val="FFFFFE"/>
            </a:soli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2" name="Picture 2" descr="BHV | 4yoursafety.nl">
            <a:extLst>
              <a:ext uri="{FF2B5EF4-FFF2-40B4-BE49-F238E27FC236}">
                <a16:creationId xmlns:a16="http://schemas.microsoft.com/office/drawing/2014/main" id="{642E7C96-8593-4856-8AB5-53F978FE9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07446" y="2418290"/>
            <a:ext cx="2762372" cy="277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51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5627</TotalTime>
  <Words>219</Words>
  <Application>Microsoft Office PowerPoint</Application>
  <PresentationFormat>Breedbeeld</PresentationFormat>
  <Paragraphs>31</Paragraphs>
  <Slides>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</vt:lpstr>
      <vt:lpstr>Galerie</vt:lpstr>
      <vt:lpstr>Voorkomen van risicovolle situaties</vt:lpstr>
      <vt:lpstr>Lesdoelen</vt:lpstr>
      <vt:lpstr>Veiligheidsbranche</vt:lpstr>
      <vt:lpstr>Het veiligheidsnetwerk</vt:lpstr>
      <vt:lpstr>Het veiligheidsnetwerk</vt:lpstr>
      <vt:lpstr>Externe hulpverlening</vt:lpstr>
      <vt:lpstr>Interne hulpdiensten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11</cp:revision>
  <dcterms:created xsi:type="dcterms:W3CDTF">2021-08-24T07:17:01Z</dcterms:created>
  <dcterms:modified xsi:type="dcterms:W3CDTF">2021-09-08T17:52:51Z</dcterms:modified>
</cp:coreProperties>
</file>