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2" r:id="rId3"/>
    <p:sldId id="264" r:id="rId4"/>
    <p:sldId id="263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86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403" y="945913"/>
            <a:ext cx="8637073" cy="2618554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8404" y="3564467"/>
            <a:ext cx="8637072" cy="1071095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27124" y="329307"/>
            <a:ext cx="5943668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24392" y="134930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fld id="{48A87A34-81AB-432B-8DAE-1953F412C126}" type="datetimeFigureOut">
              <a:rPr lang="en-US" dirty="0"/>
              <a:pPr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24" name="Picture 2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7" y="1756129"/>
            <a:ext cx="8619060" cy="2050065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3806195"/>
            <a:ext cx="861906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6" y="2165621"/>
            <a:ext cx="4645152" cy="3293852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606" y="2171769"/>
            <a:ext cx="4645152" cy="3287094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6" y="953336"/>
            <a:ext cx="9607661" cy="1056319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2169727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9166" y="2974448"/>
            <a:ext cx="4645152" cy="2493876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4337" y="2173181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4337" y="2971669"/>
            <a:ext cx="4645152" cy="2487193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8" name="Picture 17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4" name="Picture 1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291" y="952578"/>
            <a:ext cx="3275013" cy="2322176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3334" y="952578"/>
            <a:ext cx="6012470" cy="4505221"/>
          </a:xfrm>
        </p:spPr>
        <p:txBody>
          <a:bodyPr anchor="ctr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4291" y="3274754"/>
            <a:ext cx="3275013" cy="2178918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24" y="1129513"/>
            <a:ext cx="5854872" cy="192420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8247" y="3053721"/>
            <a:ext cx="5846486" cy="209601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25300" y="5469856"/>
            <a:ext cx="5849605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10/20/2021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25300" y="318640"/>
            <a:ext cx="4877818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6794" y="137408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22" name="Picture 21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5" name="Picture 14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4709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30270" y="798973"/>
            <a:ext cx="7828830" cy="4659889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7" name="Picture 16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59215" b="36435"/>
          <a:stretch/>
        </p:blipFill>
        <p:spPr>
          <a:xfrm rot="5400000">
            <a:off x="8642279" y="3046916"/>
            <a:ext cx="4663440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18076" y="137408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mXm99a8FuoM" TargetMode="External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g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VT9i99D_9gI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mdQn_2BfT48" TargetMode="External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oelpares.com/judging-america-1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Observeren/rapporteren - PDF Free Download">
            <a:extLst>
              <a:ext uri="{FF2B5EF4-FFF2-40B4-BE49-F238E27FC236}">
                <a16:creationId xmlns:a16="http://schemas.microsoft.com/office/drawing/2014/main" id="{2711C16D-5EE6-4E36-8C63-2B4D9F036B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0" r="-1" b="-1"/>
          <a:stretch/>
        </p:blipFill>
        <p:spPr bwMode="auto">
          <a:xfrm>
            <a:off x="2" y="10"/>
            <a:ext cx="12191695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7" name="Rectangle 146">
            <a:extLst>
              <a:ext uri="{FF2B5EF4-FFF2-40B4-BE49-F238E27FC236}">
                <a16:creationId xmlns:a16="http://schemas.microsoft.com/office/drawing/2014/main" id="{D5D0E891-38D8-4772-991E-824A0E731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96786" y="3064931"/>
            <a:ext cx="8295215" cy="2488568"/>
          </a:xfrm>
          <a:prstGeom prst="rect">
            <a:avLst/>
          </a:prstGeom>
          <a:solidFill>
            <a:srgbClr val="000001">
              <a:alpha val="7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49C9BCB-D8F9-462C-B666-0D6F11BEF1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65511" y="3546341"/>
            <a:ext cx="6832500" cy="1120439"/>
          </a:xfrm>
        </p:spPr>
        <p:txBody>
          <a:bodyPr>
            <a:normAutofit/>
          </a:bodyPr>
          <a:lstStyle/>
          <a:p>
            <a:r>
              <a:rPr lang="nl-NL" sz="4400" b="1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Veiligheid en preventie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0A0F787-4AEC-4AA2-932C-D0E8CEFD3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65511" y="4669144"/>
            <a:ext cx="6832499" cy="716529"/>
          </a:xfrm>
        </p:spPr>
        <p:txBody>
          <a:bodyPr>
            <a:normAutofit/>
          </a:bodyPr>
          <a:lstStyle/>
          <a:p>
            <a:r>
              <a:rPr lang="nl-NL" sz="1600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OBSERVEREN EN REGISTREREN</a:t>
            </a:r>
          </a:p>
        </p:txBody>
      </p:sp>
      <p:pic>
        <p:nvPicPr>
          <p:cNvPr id="149" name="Picture 148">
            <a:extLst>
              <a:ext uri="{FF2B5EF4-FFF2-40B4-BE49-F238E27FC236}">
                <a16:creationId xmlns:a16="http://schemas.microsoft.com/office/drawing/2014/main" id="{B502DADA-1E17-4CC2-9344-C63314F176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0448" b="36564"/>
          <a:stretch/>
        </p:blipFill>
        <p:spPr>
          <a:xfrm>
            <a:off x="4052391" y="3227912"/>
            <a:ext cx="6803136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85596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D80B6CC-B4E3-4404-AE83-0899D2FCC2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Lesdoelen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5529E04-D8A0-4040-9523-558E8D8282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2158175"/>
            <a:ext cx="5435733" cy="33081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Wat ga je leren?</a:t>
            </a:r>
          </a:p>
          <a:p>
            <a:pPr marL="342900" lvl="0" indent="-342900">
              <a:lnSpc>
                <a:spcPct val="107000"/>
              </a:lnSpc>
              <a:buFont typeface="Wingdings" panose="05000000000000000000" pitchFamily="2" charset="2"/>
              <a:buChar char=""/>
            </a:pPr>
            <a:r>
              <a:rPr lang="nl-NL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Wingdings" panose="05000000000000000000" pitchFamily="2" charset="2"/>
              </a:rPr>
              <a:t>Wat is waarnemen en observeren.</a:t>
            </a: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Wingdings" panose="05000000000000000000" pitchFamily="2" charset="2"/>
            </a:endParaRPr>
          </a:p>
          <a:p>
            <a:pPr marL="342900" indent="-342900">
              <a:lnSpc>
                <a:spcPct val="107000"/>
              </a:lnSpc>
              <a:buFont typeface="Wingdings" panose="05000000000000000000" pitchFamily="2" charset="2"/>
              <a:buChar char=""/>
            </a:pPr>
            <a:r>
              <a:rPr lang="nl-NL" sz="1800" dirty="0">
                <a:latin typeface="Arial" panose="020B0604020202020204" pitchFamily="34" charset="0"/>
                <a:ea typeface="Calibri" panose="020F0502020204030204" pitchFamily="34" charset="0"/>
                <a:cs typeface="Wingdings" panose="05000000000000000000" pitchFamily="2" charset="2"/>
              </a:rPr>
              <a:t>Een situatie op de juiste manier te observeren.</a:t>
            </a:r>
            <a:endParaRPr lang="nl-NL" sz="1800" dirty="0">
              <a:latin typeface="Calibri" panose="020F0502020204030204" pitchFamily="34" charset="0"/>
              <a:ea typeface="Calibri" panose="020F0502020204030204" pitchFamily="34" charset="0"/>
              <a:cs typeface="Wingdings" panose="05000000000000000000" pitchFamily="2" charset="2"/>
            </a:endParaRPr>
          </a:p>
          <a:p>
            <a:pPr marL="342900" lvl="0" indent="-342900">
              <a:lnSpc>
                <a:spcPct val="107000"/>
              </a:lnSpc>
              <a:buFont typeface="Wingdings" panose="05000000000000000000" pitchFamily="2" charset="2"/>
              <a:buChar char=""/>
            </a:pPr>
            <a:r>
              <a:rPr lang="nl-NL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Wingdings" panose="05000000000000000000" pitchFamily="2" charset="2"/>
              </a:rPr>
              <a:t>Welke afwijkingen je tegenkomt en hoe je die uitlegt.</a:t>
            </a:r>
          </a:p>
          <a:p>
            <a:pPr marL="342900" lvl="0" indent="-342900">
              <a:lnSpc>
                <a:spcPct val="107000"/>
              </a:lnSpc>
              <a:buFont typeface="Wingdings" panose="05000000000000000000" pitchFamily="2" charset="2"/>
              <a:buChar char=""/>
            </a:pPr>
            <a:r>
              <a:rPr lang="nl-NL" sz="1800" dirty="0">
                <a:latin typeface="Arial" panose="020B0604020202020204" pitchFamily="34" charset="0"/>
                <a:ea typeface="Calibri" panose="020F0502020204030204" pitchFamily="34" charset="0"/>
                <a:cs typeface="Wingdings" panose="05000000000000000000" pitchFamily="2" charset="2"/>
              </a:rPr>
              <a:t>Hoe stel </a:t>
            </a:r>
            <a:r>
              <a:rPr lang="nl-NL" sz="1800">
                <a:latin typeface="Arial" panose="020B0604020202020204" pitchFamily="34" charset="0"/>
                <a:ea typeface="Calibri" panose="020F0502020204030204" pitchFamily="34" charset="0"/>
                <a:cs typeface="Wingdings" panose="05000000000000000000" pitchFamily="2" charset="2"/>
              </a:rPr>
              <a:t>je vragen.</a:t>
            </a: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Wingdings" panose="05000000000000000000" pitchFamily="2" charset="2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"/>
            </a:pPr>
            <a:r>
              <a:rPr lang="nl-NL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Wingdings" panose="05000000000000000000" pitchFamily="2" charset="2"/>
              </a:rPr>
              <a:t>Wat zijn vooroordelen en de gevolgen ervan.</a:t>
            </a: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Wingdings" panose="05000000000000000000" pitchFamily="2" charset="2"/>
            </a:endParaRPr>
          </a:p>
          <a:p>
            <a:pPr marL="0" lvl="0" indent="0">
              <a:spcAft>
                <a:spcPts val="800"/>
              </a:spcAft>
              <a:buNone/>
            </a:pPr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128" name="Group 139">
            <a:extLst>
              <a:ext uri="{FF2B5EF4-FFF2-40B4-BE49-F238E27FC236}">
                <a16:creationId xmlns:a16="http://schemas.microsoft.com/office/drawing/2014/main" id="{1BF79C16-5D92-4339-930A-A3A5A2DD33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069104" y="2158175"/>
            <a:ext cx="3668069" cy="3308170"/>
            <a:chOff x="7807230" y="2012810"/>
            <a:chExt cx="3251252" cy="3459865"/>
          </a:xfrm>
        </p:grpSpPr>
        <p:sp>
          <p:nvSpPr>
            <p:cNvPr id="141" name="Rectangle 140">
              <a:extLst>
                <a:ext uri="{FF2B5EF4-FFF2-40B4-BE49-F238E27FC236}">
                  <a16:creationId xmlns:a16="http://schemas.microsoft.com/office/drawing/2014/main" id="{5D46B820-365A-40B8-94F4-9478AB35EF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29" name="Rectangle 141">
              <a:extLst>
                <a:ext uri="{FF2B5EF4-FFF2-40B4-BE49-F238E27FC236}">
                  <a16:creationId xmlns:a16="http://schemas.microsoft.com/office/drawing/2014/main" id="{F23687C9-4497-4877-B6E1-9727BC7404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050" name="Picture 2" descr="Proactief beveiligen » PROACT Beveiliging">
            <a:extLst>
              <a:ext uri="{FF2B5EF4-FFF2-40B4-BE49-F238E27FC236}">
                <a16:creationId xmlns:a16="http://schemas.microsoft.com/office/drawing/2014/main" id="{76A0D9BF-2536-4F5F-BC15-E669583E9B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19" r="3" b="3"/>
          <a:stretch/>
        </p:blipFill>
        <p:spPr bwMode="auto">
          <a:xfrm>
            <a:off x="7232830" y="2314897"/>
            <a:ext cx="3336989" cy="2983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05212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B170D861-4049-43F4-BCF4-088470D3E9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3D9C3684-6169-49E6-99BA-EF73401361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965C531D-51C8-4CB1-8E99-BB548DEBAF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1029" y="957221"/>
            <a:ext cx="5864018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Waarnemen </a:t>
            </a:r>
          </a:p>
        </p:txBody>
      </p:sp>
      <p:pic>
        <p:nvPicPr>
          <p:cNvPr id="77" name="Picture 76">
            <a:extLst>
              <a:ext uri="{FF2B5EF4-FFF2-40B4-BE49-F238E27FC236}">
                <a16:creationId xmlns:a16="http://schemas.microsoft.com/office/drawing/2014/main" id="{6BBBEE02-3B78-4C29-B8FF-45FBFF8FE2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4102" name="Content Placeholder 4101">
            <a:extLst>
              <a:ext uri="{FF2B5EF4-FFF2-40B4-BE49-F238E27FC236}">
                <a16:creationId xmlns:a16="http://schemas.microsoft.com/office/drawing/2014/main" id="{210B4F48-CB24-44A4-95AA-D9E1180BC9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1029" y="2167151"/>
            <a:ext cx="5864018" cy="3299194"/>
          </a:xfrm>
        </p:spPr>
        <p:txBody>
          <a:bodyPr>
            <a:norm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Wat neem je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waar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Wat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wordt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er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bedoeld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met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waarnemen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9" name="Group 78">
            <a:extLst>
              <a:ext uri="{FF2B5EF4-FFF2-40B4-BE49-F238E27FC236}">
                <a16:creationId xmlns:a16="http://schemas.microsoft.com/office/drawing/2014/main" id="{65380EB2-1B03-4BD9-8B98-B3A1DD7D04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477388" y="482171"/>
            <a:ext cx="4074533" cy="5149101"/>
            <a:chOff x="7477388" y="482171"/>
            <a:chExt cx="4074533" cy="5149101"/>
          </a:xfrm>
        </p:grpSpPr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2C72F72E-336B-4BAB-9CFA-E55224D40E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77388" y="482171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4D6A7AAF-A2E1-4EFB-A032-F6D220F61D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90447" y="812507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098" name="Picture 2" descr="Optische illusies: hoe je brein je voor de gek houdt - NEMO Kennislink">
            <a:extLst>
              <a:ext uri="{FF2B5EF4-FFF2-40B4-BE49-F238E27FC236}">
                <a16:creationId xmlns:a16="http://schemas.microsoft.com/office/drawing/2014/main" id="{2D052975-9A6A-4609-A2E2-2F1A0173FA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889" b="-4"/>
          <a:stretch/>
        </p:blipFill>
        <p:spPr bwMode="auto">
          <a:xfrm>
            <a:off x="8116373" y="1116345"/>
            <a:ext cx="2799103" cy="3866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187F4E96-4E7F-4215-89B9-A7EC454B0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56D3E787-6CA7-41C8-BA4E-172D478DA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388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6" name="Rectangle 70">
            <a:extLst>
              <a:ext uri="{FF2B5EF4-FFF2-40B4-BE49-F238E27FC236}">
                <a16:creationId xmlns:a16="http://schemas.microsoft.com/office/drawing/2014/main" id="{C6870151-9189-4C3A-8379-EF3D95827A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Elkaar 4 minuten in de ogen kijken, versterkt je relatie">
            <a:extLst>
              <a:ext uri="{FF2B5EF4-FFF2-40B4-BE49-F238E27FC236}">
                <a16:creationId xmlns:a16="http://schemas.microsoft.com/office/drawing/2014/main" id="{7C9613D4-ACEE-44F6-BD5C-1896D489317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15728"/>
          <a:stretch/>
        </p:blipFill>
        <p:spPr bwMode="auto">
          <a:xfrm>
            <a:off x="305" y="10"/>
            <a:ext cx="12191695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7" name="Slide Number Placeholder 7">
            <a:extLst>
              <a:ext uri="{FF2B5EF4-FFF2-40B4-BE49-F238E27FC236}">
                <a16:creationId xmlns:a16="http://schemas.microsoft.com/office/drawing/2014/main" id="{123EA69C-102A-4DD0-9547-05DCD271D1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12301" y="443732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defPPr>
              <a:defRPr lang="en-US"/>
            </a:defPPr>
            <a:lvl1pPr marL="0" algn="r" defTabSz="457200" rtl="0" eaLnBrk="1" latinLnBrk="0" hangingPunct="1">
              <a:defRPr sz="2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75" name="Footer Placeholder 6">
            <a:extLst>
              <a:ext uri="{FF2B5EF4-FFF2-40B4-BE49-F238E27FC236}">
                <a16:creationId xmlns:a16="http://schemas.microsoft.com/office/drawing/2014/main" id="{6A862265-5CA3-4C40-8582-7534C3B03C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76636" y="540921"/>
            <a:ext cx="49739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600EF80B-0391-4082-9AF5-F15B091B4C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93800"/>
            <a:ext cx="12192000" cy="566419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87000"/>
                  <a:alpha val="4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BB7149B-F815-4BC3-AA1A-C13BFD6A64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1" y="1193800"/>
            <a:ext cx="3193050" cy="4699000"/>
          </a:xfrm>
        </p:spPr>
        <p:txBody>
          <a:bodyPr anchor="ctr">
            <a:normAutofit/>
          </a:bodyPr>
          <a:lstStyle/>
          <a:p>
            <a:r>
              <a:rPr lang="nl-NL" b="1">
                <a:latin typeface="Arial" panose="020B0604020202020204" pitchFamily="34" charset="0"/>
                <a:cs typeface="Arial" panose="020B0604020202020204" pitchFamily="34" charset="0"/>
              </a:rPr>
              <a:t>Observeren</a:t>
            </a:r>
            <a:endParaRPr lang="nl-NL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D33AC32D-5F44-45F7-A0BD-7C11A86BED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600200"/>
            <a:ext cx="0" cy="3657600"/>
          </a:xfrm>
          <a:prstGeom prst="line">
            <a:avLst/>
          </a:prstGeom>
          <a:ln w="31750">
            <a:solidFill>
              <a:schemeClr val="tx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6116567-2299-4348-A024-8B0D6FEFB0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636" y="1193800"/>
            <a:ext cx="6085091" cy="4699000"/>
          </a:xfrm>
        </p:spPr>
        <p:txBody>
          <a:bodyPr anchor="ctr">
            <a:normAutofit/>
          </a:bodyPr>
          <a:lstStyle/>
          <a:p>
            <a:pPr marL="0" indent="0" eaLnBrk="1" hangingPunct="1">
              <a:buNone/>
              <a:defRPr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Waarnemen: bewust worden door te kijken.</a:t>
            </a:r>
          </a:p>
          <a:p>
            <a:pPr marL="0" indent="0" eaLnBrk="1" hangingPunct="1">
              <a:buNone/>
              <a:defRPr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Observeren: bewust letten op een bepaald onderdeel.</a:t>
            </a:r>
          </a:p>
          <a:p>
            <a:pPr marL="0" indent="0" eaLnBrk="1" hangingPunct="1">
              <a:buNone/>
              <a:defRPr/>
            </a:pPr>
            <a:endParaRPr lang="nl-NL" b="0" dirty="0">
              <a:cs typeface="+mn-cs"/>
            </a:endParaRPr>
          </a:p>
          <a:p>
            <a:pPr marL="0" indent="0">
              <a:buNone/>
              <a:defRPr/>
            </a:pPr>
            <a:r>
              <a:rPr lang="nl-NL" b="0" dirty="0">
                <a:latin typeface="Arial" panose="020B0604020202020204" pitchFamily="34" charset="0"/>
                <a:cs typeface="Arial" panose="020B0604020202020204" pitchFamily="34" charset="0"/>
              </a:rPr>
              <a:t>Waarom waarnemen en observeren: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l-NL" b="0" dirty="0">
                <a:latin typeface="Arial" panose="020B0604020202020204" pitchFamily="34" charset="0"/>
                <a:cs typeface="Arial" panose="020B0604020202020204" pitchFamily="34" charset="0"/>
              </a:rPr>
              <a:t>Is alles in orde?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l-NL" b="0" dirty="0">
                <a:latin typeface="Arial" panose="020B0604020202020204" pitchFamily="34" charset="0"/>
                <a:cs typeface="Arial" panose="020B0604020202020204" pitchFamily="34" charset="0"/>
              </a:rPr>
              <a:t>Zijn er opvallende situaties?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l-NL" b="0" dirty="0">
                <a:latin typeface="Arial" panose="020B0604020202020204" pitchFamily="34" charset="0"/>
                <a:cs typeface="Arial" panose="020B0604020202020204" pitchFamily="34" charset="0"/>
              </a:rPr>
              <a:t>Moet ik speciale zaken scherp </a:t>
            </a:r>
          </a:p>
          <a:p>
            <a:pPr marL="0" indent="0">
              <a:buNone/>
              <a:defRPr/>
            </a:pPr>
            <a:r>
              <a:rPr lang="nl-NL" b="0" dirty="0">
                <a:latin typeface="Arial" panose="020B0604020202020204" pitchFamily="34" charset="0"/>
                <a:cs typeface="Arial" panose="020B0604020202020204" pitchFamily="34" charset="0"/>
              </a:rPr>
              <a:t>     in de gaten houden? </a:t>
            </a:r>
          </a:p>
          <a:p>
            <a:endParaRPr lang="nl-NL" dirty="0"/>
          </a:p>
        </p:txBody>
      </p:sp>
      <p:sp>
        <p:nvSpPr>
          <p:cNvPr id="81" name="Date Placeholder 1">
            <a:extLst>
              <a:ext uri="{FF2B5EF4-FFF2-40B4-BE49-F238E27FC236}">
                <a16:creationId xmlns:a16="http://schemas.microsoft.com/office/drawing/2014/main" id="{3FBF03E8-C602-4192-9C52-F84B29FDCC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23229" y="6007878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63959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21FE839-C598-4952-BBE0-4E18CB87E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Observeren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3B9B4AF-76F9-4EC5-B426-5EE4B9351D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defRPr/>
            </a:pPr>
            <a:r>
              <a:rPr lang="nl-NL" sz="2000" dirty="0">
                <a:latin typeface="Arial" panose="020B0604020202020204" pitchFamily="34" charset="0"/>
                <a:cs typeface="Arial" panose="020B0604020202020204" pitchFamily="34" charset="0"/>
              </a:rPr>
              <a:t>Subjectief   </a:t>
            </a:r>
            <a:r>
              <a:rPr lang="nl-NL" sz="20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</a:t>
            </a:r>
            <a:r>
              <a:rPr lang="nl-NL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nl-NL" sz="2000" b="0" dirty="0">
                <a:latin typeface="Arial" panose="020B0604020202020204" pitchFamily="34" charset="0"/>
                <a:cs typeface="Arial" panose="020B0604020202020204" pitchFamily="34" charset="0"/>
              </a:rPr>
              <a:t>Uitgaan van gevoel en mening</a:t>
            </a:r>
          </a:p>
          <a:p>
            <a:pPr>
              <a:defRPr/>
            </a:pPr>
            <a:r>
              <a:rPr lang="nl-NL" sz="2000" dirty="0">
                <a:latin typeface="Arial" panose="020B0604020202020204" pitchFamily="34" charset="0"/>
                <a:cs typeface="Arial" panose="020B0604020202020204" pitchFamily="34" charset="0"/>
              </a:rPr>
              <a:t>Objectief    </a:t>
            </a:r>
            <a:r>
              <a:rPr lang="nl-NL" sz="20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</a:t>
            </a:r>
            <a:r>
              <a:rPr lang="nl-NL" sz="2000" b="0" dirty="0">
                <a:latin typeface="Arial" panose="020B0604020202020204" pitchFamily="34" charset="0"/>
                <a:cs typeface="Arial" panose="020B0604020202020204" pitchFamily="34" charset="0"/>
              </a:rPr>
              <a:t>	Alleen gericht op feiten</a:t>
            </a:r>
          </a:p>
          <a:p>
            <a:pPr marL="0" indent="0">
              <a:buNone/>
              <a:defRPr/>
            </a:pPr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  <a:defRPr/>
            </a:pPr>
            <a:r>
              <a:rPr lang="nl-NL" sz="2000" b="0" dirty="0">
                <a:latin typeface="Arial" panose="020B0604020202020204" pitchFamily="34" charset="0"/>
                <a:cs typeface="Arial" panose="020B0604020202020204" pitchFamily="34" charset="0"/>
              </a:rPr>
              <a:t>Het kan bij observeren uitmaken hoe je je voelt, voorbeelden zijn: </a:t>
            </a:r>
          </a:p>
          <a:p>
            <a:pPr>
              <a:defRPr/>
            </a:pPr>
            <a:r>
              <a:rPr lang="nl-NL" sz="2000" b="0" dirty="0">
                <a:latin typeface="Arial" panose="020B0604020202020204" pitchFamily="34" charset="0"/>
                <a:cs typeface="Arial" panose="020B0604020202020204" pitchFamily="34" charset="0"/>
              </a:rPr>
              <a:t>Stress 		</a:t>
            </a:r>
            <a:r>
              <a:rPr lang="nl-NL" sz="2000" b="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je kunt minder hebben </a:t>
            </a:r>
          </a:p>
          <a:p>
            <a:pPr>
              <a:defRPr/>
            </a:pPr>
            <a:r>
              <a:rPr lang="nl-NL" sz="2000" b="0" dirty="0">
                <a:latin typeface="Arial" panose="020B0604020202020204" pitchFamily="34" charset="0"/>
                <a:cs typeface="Arial" panose="020B0604020202020204" pitchFamily="34" charset="0"/>
              </a:rPr>
              <a:t>Vermoeid 	</a:t>
            </a:r>
            <a:r>
              <a:rPr lang="nl-NL" sz="2000" b="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je let minder goed op</a:t>
            </a:r>
          </a:p>
          <a:p>
            <a:pPr>
              <a:defRPr/>
            </a:pPr>
            <a:r>
              <a:rPr lang="nl-NL" sz="2000" b="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Kou 		 je wilt snel weer naar binnen</a:t>
            </a:r>
          </a:p>
          <a:p>
            <a:pPr>
              <a:defRPr/>
            </a:pPr>
            <a:endParaRPr lang="nl-NL" sz="2000" b="0" dirty="0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marL="0" indent="0">
              <a:buNone/>
              <a:defRPr/>
            </a:pPr>
            <a:r>
              <a:rPr lang="nl-NL" sz="2000" b="0" dirty="0">
                <a:latin typeface="Arial" panose="020B0604020202020204" pitchFamily="34" charset="0"/>
                <a:cs typeface="Arial" panose="020B0604020202020204" pitchFamily="34" charset="0"/>
              </a:rPr>
              <a:t>Observaties kunnen verschillen. Het verschil kan te maken hebben met de achtergrond en ervaring van de observator. </a:t>
            </a:r>
          </a:p>
          <a:p>
            <a:pPr marL="0" indent="0">
              <a:buNone/>
              <a:defRPr/>
            </a:pPr>
            <a:endParaRPr lang="nl-N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FD41FEAC-ACD8-4D24-A6A9-ADF86D3983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9632" y="2019056"/>
            <a:ext cx="2366417" cy="23664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816827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014BF94-4DFC-4A65-99BF-76277891E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255C7B1-10DA-4D61-B560-5E1F081B34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4F5813A-9A5C-4212-97C3-ACBE3B078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1028" y="948706"/>
            <a:ext cx="4507707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Waarnemingstest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8C29B8B-A62C-43CE-92FF-12EAA1D01B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60419" b="36564"/>
          <a:stretch/>
        </p:blipFill>
        <p:spPr>
          <a:xfrm>
            <a:off x="1125460" y="643464"/>
            <a:ext cx="4526280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320327D-292E-481C-AB0C-C04CC070C2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1030" y="2167151"/>
            <a:ext cx="4503066" cy="3299194"/>
          </a:xfrm>
        </p:spPr>
        <p:txBody>
          <a:bodyPr>
            <a:normAutofit/>
          </a:bodyPr>
          <a:lstStyle/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Bekijk het filmpje </a:t>
            </a: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https://www.youtube.com/watch?v=mXm99a8FuoM</a:t>
            </a:r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Afbeelding 4" descr="Afbeelding met buiten, boom, gras, persoon&#10;&#10;Automatisch gegenereerde beschrijving">
            <a:extLst>
              <a:ext uri="{FF2B5EF4-FFF2-40B4-BE49-F238E27FC236}">
                <a16:creationId xmlns:a16="http://schemas.microsoft.com/office/drawing/2014/main" id="{F2A336B4-ED36-42EA-B0E4-0597779624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4411" y="1744941"/>
            <a:ext cx="4960442" cy="278204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873EA42-E9E9-4806-A9F6-1718BE38B7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A99D5523-0BC8-4D5A-871C-69C0725E73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75421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6870151-9189-4C3A-8379-EF3D95827A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persoon, binnen, poseren, person&#10;&#10;Automatisch gegenereerde beschrijving">
            <a:extLst>
              <a:ext uri="{FF2B5EF4-FFF2-40B4-BE49-F238E27FC236}">
                <a16:creationId xmlns:a16="http://schemas.microsoft.com/office/drawing/2014/main" id="{5567612D-B331-43F4-912D-6DD350C3DFE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l="12353" r="4538" b="1"/>
          <a:stretch/>
        </p:blipFill>
        <p:spPr>
          <a:xfrm>
            <a:off x="305" y="10"/>
            <a:ext cx="12191695" cy="6857990"/>
          </a:xfrm>
          <a:prstGeom prst="rect">
            <a:avLst/>
          </a:prstGeom>
        </p:spPr>
      </p:pic>
      <p:sp>
        <p:nvSpPr>
          <p:cNvPr id="12" name="Slide Number Placeholder 7">
            <a:extLst>
              <a:ext uri="{FF2B5EF4-FFF2-40B4-BE49-F238E27FC236}">
                <a16:creationId xmlns:a16="http://schemas.microsoft.com/office/drawing/2014/main" id="{123EA69C-102A-4DD0-9547-05DCD271D1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12301" y="443732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defPPr>
              <a:defRPr lang="en-US"/>
            </a:defPPr>
            <a:lvl1pPr marL="0" algn="r" defTabSz="457200" rtl="0" eaLnBrk="1" latinLnBrk="0" hangingPunct="1">
              <a:defRPr sz="2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4" name="Footer Placeholder 6">
            <a:extLst>
              <a:ext uri="{FF2B5EF4-FFF2-40B4-BE49-F238E27FC236}">
                <a16:creationId xmlns:a16="http://schemas.microsoft.com/office/drawing/2014/main" id="{6A862265-5CA3-4C40-8582-7534C3B03C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76636" y="540921"/>
            <a:ext cx="49739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00EF80B-0391-4082-9AF5-F15B091B4C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93800"/>
            <a:ext cx="12192000" cy="566419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87000"/>
                  <a:alpha val="4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B1B978E-9C29-4DA1-A8C0-25E88CBDA9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1" y="1193800"/>
            <a:ext cx="3193050" cy="4699000"/>
          </a:xfrm>
        </p:spPr>
        <p:txBody>
          <a:bodyPr anchor="ctr"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Waarnemen; Schokkende illusie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33AC32D-5F44-45F7-A0BD-7C11A86BED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600200"/>
            <a:ext cx="0" cy="3657600"/>
          </a:xfrm>
          <a:prstGeom prst="line">
            <a:avLst/>
          </a:prstGeom>
          <a:ln w="31750">
            <a:solidFill>
              <a:schemeClr val="tx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67620CD-9D46-4DA3-B8E7-4D553FBAB5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636" y="1193800"/>
            <a:ext cx="6085091" cy="4699000"/>
          </a:xfrm>
        </p:spPr>
        <p:txBody>
          <a:bodyPr anchor="ctr">
            <a:normAutofit/>
          </a:bodyPr>
          <a:lstStyle/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Bekijk het filmpje </a:t>
            </a: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https://www.youtube.com/watch?v=VT9i99D_9gI</a:t>
            </a:r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Wat gebeurt er met de gezichten?</a:t>
            </a:r>
          </a:p>
          <a:p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Date Placeholder 1">
            <a:extLst>
              <a:ext uri="{FF2B5EF4-FFF2-40B4-BE49-F238E27FC236}">
                <a16:creationId xmlns:a16="http://schemas.microsoft.com/office/drawing/2014/main" id="{3FBF03E8-C602-4192-9C52-F84B29FDCC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23229" y="6007878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6601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C014BF94-4DFC-4A65-99BF-76277891E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B255C7B1-10DA-4D61-B560-5E1F081B34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C398A319-9F00-438A-B755-297C664E17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1028" y="948706"/>
            <a:ext cx="4507707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‘Snel oordelen’</a:t>
            </a:r>
          </a:p>
        </p:txBody>
      </p:sp>
      <p:pic>
        <p:nvPicPr>
          <p:cNvPr id="75" name="Picture 74">
            <a:extLst>
              <a:ext uri="{FF2B5EF4-FFF2-40B4-BE49-F238E27FC236}">
                <a16:creationId xmlns:a16="http://schemas.microsoft.com/office/drawing/2014/main" id="{88C29B8B-A62C-43CE-92FF-12EAA1D01B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60419" b="36564"/>
          <a:stretch/>
        </p:blipFill>
        <p:spPr>
          <a:xfrm>
            <a:off x="1125460" y="643464"/>
            <a:ext cx="4526280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418BF99-1D32-4179-AFB9-209FB2BC11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1030" y="2167151"/>
            <a:ext cx="4503066" cy="3299194"/>
          </a:xfrm>
        </p:spPr>
        <p:txBody>
          <a:bodyPr>
            <a:normAutofit/>
          </a:bodyPr>
          <a:lstStyle/>
          <a:p>
            <a:r>
              <a:rPr lang="nl-NL" dirty="0"/>
              <a:t>Bekijk het filmpje </a:t>
            </a:r>
            <a:r>
              <a:rPr lang="nl-NL" dirty="0">
                <a:hlinkClick r:id="rId3"/>
              </a:rPr>
              <a:t>https://www.youtube.com/watch?v=mdQn_2BfT48</a:t>
            </a:r>
            <a:endParaRPr lang="nl-NL" dirty="0"/>
          </a:p>
          <a:p>
            <a:r>
              <a:rPr lang="nl-NL" dirty="0"/>
              <a:t>Schrijf op wat je observeert.</a:t>
            </a:r>
          </a:p>
          <a:p>
            <a:r>
              <a:rPr lang="nl-NL" dirty="0"/>
              <a:t>Wat is je conclusie.</a:t>
            </a:r>
          </a:p>
        </p:txBody>
      </p:sp>
      <p:pic>
        <p:nvPicPr>
          <p:cNvPr id="6146" name="Picture 2" descr="Spreuken over Oordelen - Hét zingevingsplatform met wijsheden, inzichten &amp;amp;  spreuken | Ingspire">
            <a:extLst>
              <a:ext uri="{FF2B5EF4-FFF2-40B4-BE49-F238E27FC236}">
                <a16:creationId xmlns:a16="http://schemas.microsoft.com/office/drawing/2014/main" id="{B7298D7B-CD74-4982-A127-25B50E9402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44251" y="805583"/>
            <a:ext cx="4660762" cy="4660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F873EA42-E9E9-4806-A9F6-1718BE38B7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A99D5523-0BC8-4D5A-871C-69C0725E73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3815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6DEDE3-99A9-4C54-8DCE-136EBDA36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Vragen stellen</a:t>
            </a:r>
          </a:p>
        </p:txBody>
      </p:sp>
      <p:pic>
        <p:nvPicPr>
          <p:cNvPr id="1026" name="Picture 2" descr="Rake vragen stellen | Phaos » Ruimte voor ontwikkeling">
            <a:extLst>
              <a:ext uri="{FF2B5EF4-FFF2-40B4-BE49-F238E27FC236}">
                <a16:creationId xmlns:a16="http://schemas.microsoft.com/office/drawing/2014/main" id="{F4D74BE9-3635-4D6D-8951-4808C3664C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02967" y="2167151"/>
            <a:ext cx="2798908" cy="3299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1A00DAF-F438-470E-AB6D-DDEA0240C8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54849" y="2167151"/>
            <a:ext cx="6182324" cy="32991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Er zijn gesloten en open vragen.</a:t>
            </a:r>
          </a:p>
          <a:p>
            <a:pPr>
              <a:buFontTx/>
              <a:buChar char="-"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Gesloten vragen:</a:t>
            </a:r>
          </a:p>
          <a:p>
            <a:pPr>
              <a:buFontTx/>
              <a:buChar char="-"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Kun je alleen met ‘ja’ of ‘nee’ beantwoorden.</a:t>
            </a:r>
          </a:p>
          <a:p>
            <a:pPr>
              <a:buFontTx/>
              <a:buChar char="-"/>
            </a:pPr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-"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Open vragen:</a:t>
            </a:r>
          </a:p>
          <a:p>
            <a:pPr>
              <a:buFontTx/>
              <a:buChar char="-"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Nodigt de ander uit iets te vertellen. Begint vaak met wat, waar, wie, hoe of waarom.</a:t>
            </a:r>
          </a:p>
        </p:txBody>
      </p:sp>
    </p:spTree>
    <p:extLst>
      <p:ext uri="{BB962C8B-B14F-4D97-AF65-F5344CB8AC3E}">
        <p14:creationId xmlns:p14="http://schemas.microsoft.com/office/powerpoint/2010/main" val="11677460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8E53F25-E534-4217-A712-289362EAA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Vragen stellen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90B6A5D-A1CA-4F05-AFA0-E65F1626DD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nl-NL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Welke van de onderstaande vragen zijn open vragen? </a:t>
            </a:r>
            <a:endParaRPr lang="nl-NL" sz="1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7000"/>
              </a:lnSpc>
              <a:buNone/>
            </a:pP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nl-NL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Wat gaan jullie morgen doen?</a:t>
            </a: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nl-NL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Wie gaan er nog meer mee?</a:t>
            </a: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nl-NL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Ben je klaar?</a:t>
            </a: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nl-NL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Was jij gisteren op school?</a:t>
            </a: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nl-NL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Waarom ga jij niet mee?</a:t>
            </a: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nl-NL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Ben jij morgen jarig?</a:t>
            </a: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nl-NL" dirty="0"/>
          </a:p>
        </p:txBody>
      </p:sp>
      <p:pic>
        <p:nvPicPr>
          <p:cNvPr id="2050" name="Picture 2" descr="De kracht van het stellen van vragen | SalsAventura">
            <a:extLst>
              <a:ext uri="{FF2B5EF4-FFF2-40B4-BE49-F238E27FC236}">
                <a16:creationId xmlns:a16="http://schemas.microsoft.com/office/drawing/2014/main" id="{8A5494EF-9A16-423F-86C5-BC4D6119DB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925" y="2094630"/>
            <a:ext cx="2767013" cy="2905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41170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C6870151-9189-4C3A-8379-EF3D95827A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Beveiliger 2 (BOL) | Aventus">
            <a:extLst>
              <a:ext uri="{FF2B5EF4-FFF2-40B4-BE49-F238E27FC236}">
                <a16:creationId xmlns:a16="http://schemas.microsoft.com/office/drawing/2014/main" id="{90ABA37E-FD17-4CC2-AD49-7931C84464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15728"/>
          <a:stretch/>
        </p:blipFill>
        <p:spPr bwMode="auto">
          <a:xfrm>
            <a:off x="305" y="10"/>
            <a:ext cx="12191695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Slide Number Placeholder 7">
            <a:extLst>
              <a:ext uri="{FF2B5EF4-FFF2-40B4-BE49-F238E27FC236}">
                <a16:creationId xmlns:a16="http://schemas.microsoft.com/office/drawing/2014/main" id="{123EA69C-102A-4DD0-9547-05DCD271D1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12301" y="443732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defPPr>
              <a:defRPr lang="en-US"/>
            </a:defPPr>
            <a:lvl1pPr marL="0" algn="r" defTabSz="457200" rtl="0" eaLnBrk="1" latinLnBrk="0" hangingPunct="1">
              <a:defRPr sz="2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75" name="Footer Placeholder 6">
            <a:extLst>
              <a:ext uri="{FF2B5EF4-FFF2-40B4-BE49-F238E27FC236}">
                <a16:creationId xmlns:a16="http://schemas.microsoft.com/office/drawing/2014/main" id="{6A862265-5CA3-4C40-8582-7534C3B03C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76636" y="540921"/>
            <a:ext cx="49739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600EF80B-0391-4082-9AF5-F15B091B4C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93800"/>
            <a:ext cx="12192000" cy="566419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87000"/>
                  <a:alpha val="4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64F0E8AB-B9DE-4FF6-8B1D-D9426B461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1" y="1193800"/>
            <a:ext cx="3193050" cy="4699000"/>
          </a:xfrm>
        </p:spPr>
        <p:txBody>
          <a:bodyPr anchor="ctr"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Afwijkingen</a:t>
            </a:r>
          </a:p>
        </p:txBody>
      </p: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D33AC32D-5F44-45F7-A0BD-7C11A86BED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600200"/>
            <a:ext cx="0" cy="3657600"/>
          </a:xfrm>
          <a:prstGeom prst="line">
            <a:avLst/>
          </a:prstGeom>
          <a:ln w="31750">
            <a:solidFill>
              <a:schemeClr val="tx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AAC75C5-2F1B-4F66-981B-8384C82F49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636" y="1193800"/>
            <a:ext cx="6085091" cy="4699000"/>
          </a:xfrm>
        </p:spPr>
        <p:txBody>
          <a:bodyPr anchor="ctr">
            <a:normAutofit/>
          </a:bodyPr>
          <a:lstStyle/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Afwijkingen in de omgeving</a:t>
            </a:r>
          </a:p>
          <a:p>
            <a:pPr marL="0" indent="0">
              <a:buNone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	Kan van alles zijn </a:t>
            </a: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overlast / onveiligheid</a:t>
            </a:r>
          </a:p>
          <a:p>
            <a:pPr marL="0" indent="0">
              <a:buNone/>
            </a:pPr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Afwijkingen in het gedrag</a:t>
            </a:r>
          </a:p>
          <a:p>
            <a:pPr marL="0" indent="0">
              <a:buNone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	Door vroegtijdig signaleren </a:t>
            </a: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probleem voorkomen </a:t>
            </a:r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" name="Date Placeholder 1">
            <a:extLst>
              <a:ext uri="{FF2B5EF4-FFF2-40B4-BE49-F238E27FC236}">
                <a16:creationId xmlns:a16="http://schemas.microsoft.com/office/drawing/2014/main" id="{3FBF03E8-C602-4192-9C52-F84B29FDCC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23229" y="6007878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9703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1B67573-F99F-48C3-9C2D-250B6A697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Vooroordelen</a:t>
            </a:r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D6327E7C-F826-4FDB-B226-CE6F6DD2A7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1448" y="2158175"/>
            <a:ext cx="4943029" cy="3308170"/>
            <a:chOff x="7807230" y="2012810"/>
            <a:chExt cx="3251252" cy="3459865"/>
          </a:xfrm>
        </p:grpSpPr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A97846E1-463A-4033-B562-802AA721FE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EA060861-366E-4FE4-9E52-2AD6D67824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098" name="Picture 2" descr="Judging America: Photographer Challenges Our Prejudice By Alternating  Between Judgment and Reality | Bored Panda">
            <a:extLst>
              <a:ext uri="{FF2B5EF4-FFF2-40B4-BE49-F238E27FC236}">
                <a16:creationId xmlns:a16="http://schemas.microsoft.com/office/drawing/2014/main" id="{68A78D42-71E1-4426-BF5D-8F7EEC26F61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14438"/>
          <a:stretch/>
        </p:blipFill>
        <p:spPr bwMode="auto">
          <a:xfrm>
            <a:off x="1306879" y="2314897"/>
            <a:ext cx="4613872" cy="2983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75E46FA-3908-4C98-A339-421D4F15EF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4477" y="2158175"/>
            <a:ext cx="4158849" cy="3308172"/>
          </a:xfrm>
        </p:spPr>
        <p:txBody>
          <a:bodyPr>
            <a:normAutofit/>
          </a:bodyPr>
          <a:lstStyle/>
          <a:p>
            <a:r>
              <a:rPr lang="nl-NL" dirty="0">
                <a:hlinkClick r:id="rId3"/>
              </a:rPr>
              <a:t>http://www.joelpares.com/judging-america-1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6840667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inal Project Curation. This image originated from Joel Parés… | by Cheryl  Chan | Medium">
            <a:extLst>
              <a:ext uri="{FF2B5EF4-FFF2-40B4-BE49-F238E27FC236}">
                <a16:creationId xmlns:a16="http://schemas.microsoft.com/office/drawing/2014/main" id="{06C89D35-DE9C-45F6-A1D2-B0BEDBD610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4" r="9090" b="20515"/>
          <a:stretch/>
        </p:blipFill>
        <p:spPr bwMode="auto">
          <a:xfrm>
            <a:off x="2" y="10"/>
            <a:ext cx="12191695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Rectangle 70">
            <a:extLst>
              <a:ext uri="{FF2B5EF4-FFF2-40B4-BE49-F238E27FC236}">
                <a16:creationId xmlns:a16="http://schemas.microsoft.com/office/drawing/2014/main" id="{43FB3696-1E22-49CF-9BBB-F0D898CED7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178" y="636753"/>
            <a:ext cx="8299435" cy="5572810"/>
          </a:xfrm>
          <a:prstGeom prst="rect">
            <a:avLst/>
          </a:prstGeom>
          <a:solidFill>
            <a:srgbClr val="000001">
              <a:alpha val="74902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72806ACF-6132-4F8A-BE89-7262E2771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4017" y="1133058"/>
            <a:ext cx="6815731" cy="1049235"/>
          </a:xfrm>
        </p:spPr>
        <p:txBody>
          <a:bodyPr>
            <a:normAutofit/>
          </a:bodyPr>
          <a:lstStyle/>
          <a:p>
            <a:r>
              <a:rPr lang="nl-NL" b="1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Vooroordelen</a:t>
            </a:r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F925AF9C-55D9-4068-B7ED-0EAE4BDC5C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40449" b="36435"/>
          <a:stretch/>
        </p:blipFill>
        <p:spPr>
          <a:xfrm>
            <a:off x="1290677" y="798973"/>
            <a:ext cx="6803136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A1D7C02-1187-4550-9877-5441ACEDB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4017" y="2344271"/>
            <a:ext cx="6815731" cy="369272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nl-NL" dirty="0">
                <a:solidFill>
                  <a:srgbClr val="FFFFFE"/>
                </a:solidFill>
              </a:rPr>
              <a:t>Je zag een fotoreportage over vooroordelen. Welke zin past het beste bij deze fotoreportage.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nl-NL" dirty="0">
                <a:solidFill>
                  <a:srgbClr val="FFFFFE"/>
                </a:solidFill>
              </a:rPr>
              <a:t>- Mensen worden snel in hokjes geplaatst op basis van hoe zij eruitzien.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nl-NL" dirty="0">
                <a:solidFill>
                  <a:srgbClr val="FFFFFE"/>
                </a:solidFill>
              </a:rPr>
              <a:t>- Al deze mensen kunnen zowel een slechte als een goede kant op gaan in hun leven.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nl-NL" dirty="0">
                <a:solidFill>
                  <a:srgbClr val="FFFFFE"/>
                </a:solidFill>
              </a:rPr>
              <a:t>- Mensen worden beoordeeld op wat zij bereiken, niet op hoe zij eruitzien.</a:t>
            </a:r>
          </a:p>
        </p:txBody>
      </p:sp>
    </p:spTree>
    <p:extLst>
      <p:ext uri="{BB962C8B-B14F-4D97-AF65-F5344CB8AC3E}">
        <p14:creationId xmlns:p14="http://schemas.microsoft.com/office/powerpoint/2010/main" val="701428928"/>
      </p:ext>
    </p:extLst>
  </p:cSld>
  <p:clrMapOvr>
    <a:masterClrMapping/>
  </p:clrMapOvr>
</p:sld>
</file>

<file path=ppt/theme/theme1.xml><?xml version="1.0" encoding="utf-8"?>
<a:theme xmlns:a="http://schemas.openxmlformats.org/drawingml/2006/main" name="Galerie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CDCE0"/>
      </a:lt2>
      <a:accent1>
        <a:srgbClr val="415588"/>
      </a:accent1>
      <a:accent2>
        <a:srgbClr val="4294B6"/>
      </a:accent2>
      <a:accent3>
        <a:srgbClr val="087D7C"/>
      </a:accent3>
      <a:accent4>
        <a:srgbClr val="2CB663"/>
      </a:accent4>
      <a:accent5>
        <a:srgbClr val="DF8822"/>
      </a:accent5>
      <a:accent6>
        <a:srgbClr val="BC410A"/>
      </a:accent6>
      <a:hlink>
        <a:srgbClr val="5977C4"/>
      </a:hlink>
      <a:folHlink>
        <a:srgbClr val="A1A9BF"/>
      </a:folHlink>
    </a:clrScheme>
    <a:fontScheme name="Gallery">
      <a:majorFont>
        <a:latin typeface="Century Gothic" panose="020B0502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E050AC27-895F-4B90-991D-A6818FC89AB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TM10001114[[fn=Galerie]]</Template>
  <TotalTime>11810</TotalTime>
  <Words>453</Words>
  <Application>Microsoft Office PowerPoint</Application>
  <PresentationFormat>Breedbeeld</PresentationFormat>
  <Paragraphs>71</Paragraphs>
  <Slides>13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13</vt:i4>
      </vt:variant>
    </vt:vector>
  </HeadingPairs>
  <TitlesOfParts>
    <vt:vector size="18" baseType="lpstr">
      <vt:lpstr>Arial</vt:lpstr>
      <vt:lpstr>Calibri</vt:lpstr>
      <vt:lpstr>Century Gothic</vt:lpstr>
      <vt:lpstr>Wingdings</vt:lpstr>
      <vt:lpstr>Galerie</vt:lpstr>
      <vt:lpstr>Veiligheid en preventie</vt:lpstr>
      <vt:lpstr>Lesdoelen</vt:lpstr>
      <vt:lpstr>Waarnemen </vt:lpstr>
      <vt:lpstr>Observeren</vt:lpstr>
      <vt:lpstr>Observeren</vt:lpstr>
      <vt:lpstr>Waarnemingstest</vt:lpstr>
      <vt:lpstr>Waarnemen; Schokkende illusie</vt:lpstr>
      <vt:lpstr>‘Snel oordelen’</vt:lpstr>
      <vt:lpstr>Vragen stellen</vt:lpstr>
      <vt:lpstr>Vragen stellen</vt:lpstr>
      <vt:lpstr>Afwijkingen</vt:lpstr>
      <vt:lpstr>Vooroordelen</vt:lpstr>
      <vt:lpstr>Vooroordelen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Veilig wonen</dc:title>
  <dc:creator>Kuiken, J.J.</dc:creator>
  <cp:lastModifiedBy>Kuiken, J.J.</cp:lastModifiedBy>
  <cp:revision>19</cp:revision>
  <dcterms:created xsi:type="dcterms:W3CDTF">2021-08-24T07:17:01Z</dcterms:created>
  <dcterms:modified xsi:type="dcterms:W3CDTF">2021-10-20T11:55:11Z</dcterms:modified>
</cp:coreProperties>
</file>