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6" d="100"/>
          <a:sy n="66" d="100"/>
        </p:scale>
        <p:origin x="1320"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nl-NL"/>
              <a:t>Klik om stijl te bewerken</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10/20/2021</a:t>
            </a:fld>
            <a:endParaRPr lang="en-US" dirty="0"/>
          </a:p>
        </p:txBody>
      </p:sp>
      <p:sp>
        <p:nvSpPr>
          <p:cNvPr id="5" name="Footer Placeholder 4"/>
          <p:cNvSpPr>
            <a:spLocks noGrp="1"/>
          </p:cNvSpPr>
          <p:nvPr>
            <p:ph type="ftr" sz="quarter" idx="11"/>
          </p:nvPr>
        </p:nvSpPr>
        <p:spPr>
          <a:xfrm>
            <a:off x="1127124" y="329307"/>
            <a:ext cx="5943668" cy="309201"/>
          </a:xfrm>
        </p:spPr>
        <p:txBody>
          <a:bodyPr/>
          <a:lstStyle/>
          <a:p>
            <a:endParaRPr lang="en-US" dirty="0"/>
          </a:p>
        </p:txBody>
      </p:sp>
      <p:sp>
        <p:nvSpPr>
          <p:cNvPr id="6" name="Slide Number Placeholder 5"/>
          <p:cNvSpPr>
            <a:spLocks noGrp="1"/>
          </p:cNvSpPr>
          <p:nvPr>
            <p:ph type="sldNum" sz="quarter" idx="12"/>
          </p:nvPr>
        </p:nvSpPr>
        <p:spPr>
          <a:xfrm>
            <a:off x="9924392" y="134930"/>
            <a:ext cx="811019" cy="503578"/>
          </a:xfrm>
        </p:spPr>
        <p:txBody>
          <a:bodyPr/>
          <a:lstStyle/>
          <a:p>
            <a:fld id="{6D22F896-40B5-4ADD-8801-0D06FADFA095}" type="slidenum">
              <a:rPr lang="en-US" dirty="0"/>
              <a:t>‹nr.›</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ncho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lvl1pPr>
              <a:defRPr sz="1200"/>
            </a:lvl1pPr>
          </a:lstStyle>
          <a:p>
            <a:fld id="{48A87A34-81AB-432B-8DAE-1953F412C126}" type="datetimeFigureOut">
              <a:rPr lang="en-US" dirty="0"/>
              <a:pPr/>
              <a:t>10/20/2021</a:t>
            </a:fld>
            <a:endParaRPr lang="en-US" dirty="0"/>
          </a:p>
        </p:txBody>
      </p:sp>
      <p:sp>
        <p:nvSpPr>
          <p:cNvPr id="5" name="Footer Placeholder 4"/>
          <p:cNvSpPr>
            <a:spLocks noGrp="1"/>
          </p:cNvSpPr>
          <p:nvPr>
            <p:ph type="ftr" sz="quarter" idx="11"/>
          </p:nvPr>
        </p:nvSpPr>
        <p:spPr/>
        <p:txBody>
          <a:bodyPr/>
          <a:lstStyle>
            <a:lvl1pPr>
              <a:defRPr sz="1200"/>
            </a:lvl1p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nl-NL"/>
              <a:t>Klik om stijl te bewerken</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48A87A34-81AB-432B-8DAE-1953F412C126}" type="datetimeFigureOut">
              <a:rPr lang="en-US" dirty="0"/>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nl-NL"/>
              <a:t>Klik om stijl te bewerken</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nl-NL"/>
              <a:t>Klik om stijl te bewerken</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1129166" y="2974448"/>
            <a:ext cx="4645152" cy="2493876"/>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6094337" y="2971669"/>
            <a:ext cx="4645152" cy="2487193"/>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‹nr.›</a:t>
            </a:fld>
            <a:endParaRPr lang="en-US" dirty="0"/>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‹nr.›</a:t>
            </a:fld>
            <a:endParaRPr lang="en-US" dirty="0"/>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10/20/2021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nl-NL"/>
              <a:t>Klik om stijl te bewerken</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8A87A34-81AB-432B-8DAE-1953F412C126}" type="datetimeFigureOut">
              <a:rPr lang="en-US" dirty="0"/>
              <a:t>10/20/2021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48A87A34-81AB-432B-8DAE-1953F412C126}" type="datetimeFigureOut">
              <a:rPr lang="en-US" dirty="0"/>
              <a:pPr/>
              <a:t>10/20/2021</a:t>
            </a:fld>
            <a:endParaRPr lang="en-US" dirty="0"/>
          </a:p>
        </p:txBody>
      </p:sp>
      <p:sp>
        <p:nvSpPr>
          <p:cNvPr id="6" name="Footer Placeholder 5"/>
          <p:cNvSpPr>
            <a:spLocks noGrp="1"/>
          </p:cNvSpPr>
          <p:nvPr>
            <p:ph type="ftr" sz="quarter" idx="11"/>
          </p:nvPr>
        </p:nvSpPr>
        <p:spPr>
          <a:xfrm>
            <a:off x="1125300" y="318640"/>
            <a:ext cx="4877818" cy="320931"/>
          </a:xfrm>
        </p:spPr>
        <p:txBody>
          <a:bodyPr/>
          <a:lstStyle/>
          <a:p>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6D22F896-40B5-4ADD-8801-0D06FADFA095}" type="slidenum">
              <a:rPr lang="en-US" dirty="0"/>
              <a:t>‹nr.›</a:t>
            </a:fld>
            <a:endParaRPr lang="en-US" dirty="0"/>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nl-NL"/>
              <a:t>Klik om stijl te bewerken</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nl-NL"/>
              <a:t>Klik om stijl te bewerken</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10/20/2021</a:t>
            </a:fld>
            <a:endParaRPr lang="en-US" dirty="0"/>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lrmr.nl/hyperlinks/371c0b6b-f4e5-4062-b7aa-11f2ac2019a7" TargetMode="External"/><Relationship Id="rId2" Type="http://schemas.openxmlformats.org/officeDocument/2006/relationships/hyperlink" Target="https://lrmr.nl/hyperlinks/f189d09d-ebd2-4cd1-a7c2-4bd5f4bd1be6" TargetMode="Externa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hyperlink" Target="https://lrmr.nl/hyperlinks/b44e7b60-4ee0-407c-9e4e-65955e678e04" TargetMode="External"/><Relationship Id="rId4" Type="http://schemas.openxmlformats.org/officeDocument/2006/relationships/hyperlink" Target="https://lrmr.nl/hyperlinks/51becec7-d05b-4233-9db6-af92e23249d4"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hyperlink" Target="https://lrmr.nl/hyperlinks/a036b235-7aa5-430e-a7ad-8fb19fd48907" TargetMode="External"/><Relationship Id="rId7" Type="http://schemas.openxmlformats.org/officeDocument/2006/relationships/image" Target="../media/image8.jpeg"/><Relationship Id="rId2" Type="http://schemas.openxmlformats.org/officeDocument/2006/relationships/image" Target="../media/image2.emf"/><Relationship Id="rId1" Type="http://schemas.openxmlformats.org/officeDocument/2006/relationships/slideLayout" Target="../slideLayouts/slideLayout2.xml"/><Relationship Id="rId6" Type="http://schemas.openxmlformats.org/officeDocument/2006/relationships/hyperlink" Target="https://lrmr.nl/hyperlinks/3834e840-bdc1-48e0-a156-36617da287d5" TargetMode="External"/><Relationship Id="rId5" Type="http://schemas.openxmlformats.org/officeDocument/2006/relationships/hyperlink" Target="https://lrmr.nl/hyperlinks/1cecc48d-9335-4708-aeb1-6f6d8e4f23b5" TargetMode="External"/><Relationship Id="rId4" Type="http://schemas.openxmlformats.org/officeDocument/2006/relationships/hyperlink" Target="https://lrmr.nl/hyperlinks/53c46213-c33f-4ee6-81dd-1b90d49d2485" TargetMode="External"/><Relationship Id="rId9" Type="http://schemas.openxmlformats.org/officeDocument/2006/relationships/image" Target="../media/image1.jpg"/></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lrmr.nl/hyperlinks/078826bc-70bb-47d1-bef0-fd0c815fb500" TargetMode="External"/><Relationship Id="rId2" Type="http://schemas.openxmlformats.org/officeDocument/2006/relationships/image" Target="../media/image2.emf"/><Relationship Id="rId1" Type="http://schemas.openxmlformats.org/officeDocument/2006/relationships/slideLayout" Target="../slideLayouts/slideLayout2.xml"/><Relationship Id="rId5" Type="http://schemas.openxmlformats.org/officeDocument/2006/relationships/image" Target="../media/image1.jp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9" name="Rectangle 88">
            <a:extLst>
              <a:ext uri="{FF2B5EF4-FFF2-40B4-BE49-F238E27FC236}">
                <a16:creationId xmlns:a16="http://schemas.microsoft.com/office/drawing/2014/main" id="{B374BF5C-C264-47AF-9C49-1875F88B9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extLst>
              <a:ext uri="{FF2B5EF4-FFF2-40B4-BE49-F238E27FC236}">
                <a16:creationId xmlns:a16="http://schemas.microsoft.com/office/drawing/2014/main" id="{EA9A5156-A214-495D-9493-B85A2B08F1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049C9BCB-D8F9-462C-B666-0D6F11BEF19D}"/>
              </a:ext>
            </a:extLst>
          </p:cNvPr>
          <p:cNvSpPr>
            <a:spLocks noGrp="1"/>
          </p:cNvSpPr>
          <p:nvPr>
            <p:ph type="ctrTitle"/>
          </p:nvPr>
        </p:nvSpPr>
        <p:spPr>
          <a:xfrm>
            <a:off x="659301" y="988098"/>
            <a:ext cx="2840114" cy="2407723"/>
          </a:xfrm>
        </p:spPr>
        <p:txBody>
          <a:bodyPr>
            <a:normAutofit/>
          </a:bodyPr>
          <a:lstStyle/>
          <a:p>
            <a:r>
              <a:rPr lang="nl-NL" sz="3100" b="1">
                <a:latin typeface="Arial" panose="020B0604020202020204" pitchFamily="34" charset="0"/>
                <a:cs typeface="Arial" panose="020B0604020202020204" pitchFamily="34" charset="0"/>
              </a:rPr>
              <a:t>Basisconditie</a:t>
            </a:r>
          </a:p>
        </p:txBody>
      </p:sp>
      <p:sp>
        <p:nvSpPr>
          <p:cNvPr id="3" name="Ondertitel 2">
            <a:extLst>
              <a:ext uri="{FF2B5EF4-FFF2-40B4-BE49-F238E27FC236}">
                <a16:creationId xmlns:a16="http://schemas.microsoft.com/office/drawing/2014/main" id="{10A0F787-4AEC-4AA2-932C-D0E8CEFD3CF6}"/>
              </a:ext>
            </a:extLst>
          </p:cNvPr>
          <p:cNvSpPr>
            <a:spLocks noGrp="1"/>
          </p:cNvSpPr>
          <p:nvPr>
            <p:ph type="subTitle" idx="1"/>
          </p:nvPr>
        </p:nvSpPr>
        <p:spPr>
          <a:xfrm>
            <a:off x="659302" y="3395822"/>
            <a:ext cx="2840114" cy="1718545"/>
          </a:xfrm>
        </p:spPr>
        <p:txBody>
          <a:bodyPr>
            <a:normAutofit/>
          </a:bodyPr>
          <a:lstStyle/>
          <a:p>
            <a:r>
              <a:rPr lang="nl-NL" sz="1600">
                <a:latin typeface="Arial" panose="020B0604020202020204" pitchFamily="34" charset="0"/>
                <a:cs typeface="Arial" panose="020B0604020202020204" pitchFamily="34" charset="0"/>
              </a:rPr>
              <a:t>Keuzevak Geüniformeerde dienstverlening en veiligheid</a:t>
            </a:r>
            <a:endParaRPr lang="nl-NL" sz="1600" dirty="0">
              <a:latin typeface="Arial" panose="020B0604020202020204" pitchFamily="34" charset="0"/>
              <a:cs typeface="Arial" panose="020B0604020202020204" pitchFamily="34" charset="0"/>
            </a:endParaRPr>
          </a:p>
        </p:txBody>
      </p:sp>
      <p:pic>
        <p:nvPicPr>
          <p:cNvPr id="93" name="Picture 92">
            <a:extLst>
              <a:ext uri="{FF2B5EF4-FFF2-40B4-BE49-F238E27FC236}">
                <a16:creationId xmlns:a16="http://schemas.microsoft.com/office/drawing/2014/main" id="{14043B93-31EA-42C9-A52B-7B10135FCB7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7" t="474" r="75256" b="36564"/>
          <a:stretch/>
        </p:blipFill>
        <p:spPr>
          <a:xfrm>
            <a:off x="655218" y="643464"/>
            <a:ext cx="2834640" cy="155448"/>
          </a:xfrm>
          <a:prstGeom prst="rect">
            <a:avLst/>
          </a:prstGeom>
          <a:noFill/>
          <a:ln>
            <a:noFill/>
          </a:ln>
        </p:spPr>
      </p:pic>
      <p:grpSp>
        <p:nvGrpSpPr>
          <p:cNvPr id="95" name="Group 94">
            <a:extLst>
              <a:ext uri="{FF2B5EF4-FFF2-40B4-BE49-F238E27FC236}">
                <a16:creationId xmlns:a16="http://schemas.microsoft.com/office/drawing/2014/main" id="{B26DC251-CF3C-487C-93C0-74344C2700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3979389" y="482171"/>
            <a:chExt cx="7560115" cy="5149101"/>
          </a:xfrm>
        </p:grpSpPr>
        <p:sp>
          <p:nvSpPr>
            <p:cNvPr id="96" name="Rectangle 95">
              <a:extLst>
                <a:ext uri="{FF2B5EF4-FFF2-40B4-BE49-F238E27FC236}">
                  <a16:creationId xmlns:a16="http://schemas.microsoft.com/office/drawing/2014/main" id="{DCEA138F-B3C3-4365-85E4-0CE0DE7398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9389" y="482171"/>
              <a:ext cx="7560115"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 name="Rectangle 96">
              <a:extLst>
                <a:ext uri="{FF2B5EF4-FFF2-40B4-BE49-F238E27FC236}">
                  <a16:creationId xmlns:a16="http://schemas.microsoft.com/office/drawing/2014/main" id="{62192585-FCC1-4D9A-8E7B-940845AD1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92448" y="812507"/>
              <a:ext cx="692827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99" name="Rectangle 98">
            <a:extLst>
              <a:ext uri="{FF2B5EF4-FFF2-40B4-BE49-F238E27FC236}">
                <a16:creationId xmlns:a16="http://schemas.microsoft.com/office/drawing/2014/main" id="{F07A6A06-44A6-41CD-B49D-7FAFA5119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5871" y="977965"/>
            <a:ext cx="6615197" cy="4135339"/>
          </a:xfrm>
          <a:prstGeom prst="rect">
            <a:avLst/>
          </a:prstGeom>
          <a:solidFill>
            <a:srgbClr val="FFFFFE"/>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Afbeelding 12" descr="Conditie opbouwen? Ontdek hoe jij jou conditie kunt opbouwen!">
            <a:extLst>
              <a:ext uri="{FF2B5EF4-FFF2-40B4-BE49-F238E27FC236}">
                <a16:creationId xmlns:a16="http://schemas.microsoft.com/office/drawing/2014/main" id="{832218D0-D85E-4C67-84FF-8BFFF579DB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854923" y="1116345"/>
            <a:ext cx="5809821" cy="3866172"/>
          </a:xfrm>
          <a:prstGeom prst="rect">
            <a:avLst/>
          </a:prstGeom>
          <a:noFill/>
        </p:spPr>
      </p:pic>
      <p:pic>
        <p:nvPicPr>
          <p:cNvPr id="101" name="Picture 100">
            <a:extLst>
              <a:ext uri="{FF2B5EF4-FFF2-40B4-BE49-F238E27FC236}">
                <a16:creationId xmlns:a16="http://schemas.microsoft.com/office/drawing/2014/main" id="{374CBFC4-E02A-4F3E-AB09-DAD63A764C1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103" name="Straight Connector 102">
            <a:extLst>
              <a:ext uri="{FF2B5EF4-FFF2-40B4-BE49-F238E27FC236}">
                <a16:creationId xmlns:a16="http://schemas.microsoft.com/office/drawing/2014/main" id="{170F181A-95DA-4251-AC11-0C9302264E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559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2BC41C2-C89C-4BAE-8255-353631FF8338}"/>
              </a:ext>
            </a:extLst>
          </p:cNvPr>
          <p:cNvSpPr>
            <a:spLocks noGrp="1"/>
          </p:cNvSpPr>
          <p:nvPr>
            <p:ph type="title"/>
          </p:nvPr>
        </p:nvSpPr>
        <p:spPr/>
        <p:txBody>
          <a:bodyPr/>
          <a:lstStyle/>
          <a:p>
            <a:r>
              <a:rPr lang="nl-NL" b="1" dirty="0">
                <a:latin typeface="Arial" panose="020B0604020202020204" pitchFamily="34" charset="0"/>
                <a:cs typeface="Arial" panose="020B0604020202020204" pitchFamily="34" charset="0"/>
              </a:rPr>
              <a:t>Lesdoelen</a:t>
            </a:r>
          </a:p>
        </p:txBody>
      </p:sp>
      <p:sp>
        <p:nvSpPr>
          <p:cNvPr id="3" name="Tijdelijke aanduiding voor inhoud 2">
            <a:extLst>
              <a:ext uri="{FF2B5EF4-FFF2-40B4-BE49-F238E27FC236}">
                <a16:creationId xmlns:a16="http://schemas.microsoft.com/office/drawing/2014/main" id="{03C72428-7EA9-45FC-9556-BCC4CDD7AE37}"/>
              </a:ext>
            </a:extLst>
          </p:cNvPr>
          <p:cNvSpPr>
            <a:spLocks noGrp="1"/>
          </p:cNvSpPr>
          <p:nvPr>
            <p:ph idx="1"/>
          </p:nvPr>
        </p:nvSpPr>
        <p:spPr/>
        <p:txBody>
          <a:bodyPr/>
          <a:lstStyle/>
          <a:p>
            <a:pPr marL="0" lvl="0" indent="0">
              <a:lnSpc>
                <a:spcPct val="107000"/>
              </a:lnSpc>
              <a:buNone/>
            </a:pPr>
            <a:r>
              <a:rPr lang="nl-NL" sz="1800" dirty="0">
                <a:effectLst/>
                <a:latin typeface="Arial" panose="020B0604020202020204" pitchFamily="34" charset="0"/>
                <a:ea typeface="Calibri" panose="020F0502020204030204" pitchFamily="34" charset="0"/>
                <a:cs typeface="Wingdings" panose="05000000000000000000" pitchFamily="2" charset="2"/>
              </a:rPr>
              <a:t>Wat ga je leren?</a:t>
            </a:r>
          </a:p>
          <a:p>
            <a:pPr marL="0" lvl="0" indent="0">
              <a:lnSpc>
                <a:spcPct val="107000"/>
              </a:lnSpc>
              <a:buNone/>
            </a:pPr>
            <a:endParaRPr lang="nl-NL" sz="1800" dirty="0">
              <a:latin typeface="Arial" panose="020B0604020202020204" pitchFamily="34" charset="0"/>
              <a:ea typeface="Calibri" panose="020F0502020204030204" pitchFamily="34" charset="0"/>
              <a:cs typeface="Wingdings" panose="05000000000000000000" pitchFamily="2" charset="2"/>
            </a:endParaRPr>
          </a:p>
          <a:p>
            <a:pPr marL="342900" lvl="0" indent="-342900">
              <a:lnSpc>
                <a:spcPct val="107000"/>
              </a:lnSpc>
              <a:buFont typeface="Wingdings" panose="05000000000000000000" pitchFamily="2" charset="2"/>
              <a:buChar char=""/>
            </a:pPr>
            <a:r>
              <a:rPr lang="nl-NL" sz="1800" dirty="0">
                <a:effectLst/>
                <a:latin typeface="Arial" panose="020B0604020202020204" pitchFamily="34" charset="0"/>
                <a:ea typeface="Calibri" panose="020F0502020204030204" pitchFamily="34" charset="0"/>
                <a:cs typeface="Wingdings" panose="05000000000000000000" pitchFamily="2" charset="2"/>
              </a:rPr>
              <a:t>Hoe kun je je conditie verbeteren.</a:t>
            </a:r>
            <a:endParaRPr lang="nl-NL" sz="1800" dirty="0">
              <a:effectLst/>
              <a:latin typeface="Calibri" panose="020F0502020204030204" pitchFamily="34" charset="0"/>
              <a:ea typeface="Calibri" panose="020F0502020204030204" pitchFamily="34" charset="0"/>
              <a:cs typeface="Wingdings" panose="05000000000000000000" pitchFamily="2" charset="2"/>
            </a:endParaRPr>
          </a:p>
          <a:p>
            <a:pPr marL="342900" lvl="0" indent="-342900">
              <a:lnSpc>
                <a:spcPct val="107000"/>
              </a:lnSpc>
              <a:spcAft>
                <a:spcPts val="800"/>
              </a:spcAft>
              <a:buFont typeface="Wingdings" panose="05000000000000000000" pitchFamily="2" charset="2"/>
              <a:buChar char=""/>
            </a:pPr>
            <a:r>
              <a:rPr lang="nl-NL" sz="1800" dirty="0">
                <a:effectLst/>
                <a:latin typeface="Arial" panose="020B0604020202020204" pitchFamily="34" charset="0"/>
                <a:ea typeface="Calibri" panose="020F0502020204030204" pitchFamily="34" charset="0"/>
                <a:cs typeface="Wingdings" panose="05000000000000000000" pitchFamily="2" charset="2"/>
              </a:rPr>
              <a:t>Het meten van je hartslag.</a:t>
            </a:r>
          </a:p>
          <a:p>
            <a:pPr marL="342900" lvl="0" indent="-342900">
              <a:lnSpc>
                <a:spcPct val="107000"/>
              </a:lnSpc>
              <a:buFont typeface="Wingdings" panose="05000000000000000000" pitchFamily="2" charset="2"/>
              <a:buChar char=""/>
            </a:pPr>
            <a:r>
              <a:rPr lang="nl-NL" sz="1800" dirty="0">
                <a:effectLst/>
                <a:latin typeface="Arial" panose="020B0604020202020204" pitchFamily="34" charset="0"/>
                <a:ea typeface="Calibri" panose="020F0502020204030204" pitchFamily="34" charset="0"/>
                <a:cs typeface="Wingdings" panose="05000000000000000000" pitchFamily="2" charset="2"/>
              </a:rPr>
              <a:t>Vier verschillende manieren om aan je conditie te werken.</a:t>
            </a:r>
            <a:endParaRPr lang="nl-NL" sz="1800" dirty="0">
              <a:effectLst/>
              <a:latin typeface="Calibri" panose="020F0502020204030204" pitchFamily="34" charset="0"/>
              <a:ea typeface="Calibri" panose="020F0502020204030204" pitchFamily="34" charset="0"/>
              <a:cs typeface="Wingdings" panose="05000000000000000000" pitchFamily="2" charset="2"/>
            </a:endParaRPr>
          </a:p>
          <a:p>
            <a:pPr marL="342900" lvl="0" indent="-342900">
              <a:lnSpc>
                <a:spcPct val="107000"/>
              </a:lnSpc>
              <a:spcAft>
                <a:spcPts val="800"/>
              </a:spcAft>
              <a:buFont typeface="Wingdings" panose="05000000000000000000" pitchFamily="2" charset="2"/>
              <a:buChar char=""/>
            </a:pPr>
            <a:r>
              <a:rPr lang="nl-NL" sz="1800" dirty="0">
                <a:effectLst/>
                <a:latin typeface="Arial" panose="020B0604020202020204" pitchFamily="34" charset="0"/>
                <a:ea typeface="Calibri" panose="020F0502020204030204" pitchFamily="34" charset="0"/>
                <a:cs typeface="Wingdings" panose="05000000000000000000" pitchFamily="2" charset="2"/>
              </a:rPr>
              <a:t>Wat is een warming-up en </a:t>
            </a:r>
            <a:r>
              <a:rPr lang="nl-NL" sz="1800" dirty="0" err="1">
                <a:effectLst/>
                <a:latin typeface="Arial" panose="020B0604020202020204" pitchFamily="34" charset="0"/>
                <a:ea typeface="Calibri" panose="020F0502020204030204" pitchFamily="34" charset="0"/>
                <a:cs typeface="Wingdings" panose="05000000000000000000" pitchFamily="2" charset="2"/>
              </a:rPr>
              <a:t>cooling</a:t>
            </a:r>
            <a:r>
              <a:rPr lang="nl-NL" sz="1800" dirty="0">
                <a:effectLst/>
                <a:latin typeface="Arial" panose="020B0604020202020204" pitchFamily="34" charset="0"/>
                <a:ea typeface="Calibri" panose="020F0502020204030204" pitchFamily="34" charset="0"/>
                <a:cs typeface="Wingdings" panose="05000000000000000000" pitchFamily="2" charset="2"/>
              </a:rPr>
              <a:t>-down.</a:t>
            </a:r>
            <a:endParaRPr lang="nl-NL" sz="1800" dirty="0">
              <a:effectLst/>
              <a:latin typeface="Calibri" panose="020F0502020204030204" pitchFamily="34" charset="0"/>
              <a:ea typeface="Calibri" panose="020F0502020204030204" pitchFamily="34" charset="0"/>
              <a:cs typeface="Wingdings" panose="05000000000000000000" pitchFamily="2" charset="2"/>
            </a:endParaRPr>
          </a:p>
          <a:p>
            <a:pPr marL="342900" lvl="0" indent="-342900">
              <a:lnSpc>
                <a:spcPct val="107000"/>
              </a:lnSpc>
              <a:spcAft>
                <a:spcPts val="800"/>
              </a:spcAft>
              <a:buFont typeface="Wingdings" panose="05000000000000000000" pitchFamily="2" charset="2"/>
              <a:buChar char=""/>
            </a:pPr>
            <a:r>
              <a:rPr lang="nl-NL" sz="1800" dirty="0">
                <a:effectLst/>
                <a:latin typeface="Arial" panose="020B0604020202020204" pitchFamily="34" charset="0"/>
                <a:ea typeface="Calibri" panose="020F0502020204030204" pitchFamily="34" charset="0"/>
              </a:rPr>
              <a:t>Hoe je kunt werken aan je uithoudingsvermogen (Coopertest)</a:t>
            </a:r>
            <a:endParaRPr lang="nl-NL" sz="1800" dirty="0">
              <a:effectLst/>
              <a:latin typeface="Calibri" panose="020F0502020204030204" pitchFamily="34" charset="0"/>
              <a:ea typeface="Calibri" panose="020F0502020204030204" pitchFamily="34" charset="0"/>
              <a:cs typeface="Wingdings" panose="05000000000000000000" pitchFamily="2" charset="2"/>
            </a:endParaRPr>
          </a:p>
          <a:p>
            <a:endParaRPr lang="nl-NL" dirty="0"/>
          </a:p>
        </p:txBody>
      </p:sp>
    </p:spTree>
    <p:extLst>
      <p:ext uri="{BB962C8B-B14F-4D97-AF65-F5344CB8AC3E}">
        <p14:creationId xmlns:p14="http://schemas.microsoft.com/office/powerpoint/2010/main" val="2384971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4" name="Afbeelding 3" descr="Hit - High Intensity Training | Sportief90 Groningen Stad">
            <a:extLst>
              <a:ext uri="{FF2B5EF4-FFF2-40B4-BE49-F238E27FC236}">
                <a16:creationId xmlns:a16="http://schemas.microsoft.com/office/drawing/2014/main" id="{0D43F16C-9690-45D8-A376-95C90122FE3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890" r="-1" b="9838"/>
          <a:stretch/>
        </p:blipFill>
        <p:spPr bwMode="auto">
          <a:xfrm>
            <a:off x="2" y="10"/>
            <a:ext cx="12191695" cy="6857990"/>
          </a:xfrm>
          <a:prstGeom prst="rect">
            <a:avLst/>
          </a:prstGeom>
          <a:noFill/>
        </p:spPr>
      </p:pic>
      <p:sp>
        <p:nvSpPr>
          <p:cNvPr id="9" name="Rectangle 8">
            <a:extLst>
              <a:ext uri="{FF2B5EF4-FFF2-40B4-BE49-F238E27FC236}">
                <a16:creationId xmlns:a16="http://schemas.microsoft.com/office/drawing/2014/main" id="{B4211733-C0C2-45A1-92E9-0BAECCB0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1643" y="636753"/>
            <a:ext cx="8299435" cy="5572811"/>
          </a:xfrm>
          <a:prstGeom prst="rect">
            <a:avLst/>
          </a:prstGeom>
          <a:solidFill>
            <a:srgbClr val="000001">
              <a:alpha val="74902"/>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BC87640-7894-4B60-8B4F-01EB90696F9E}"/>
              </a:ext>
            </a:extLst>
          </p:cNvPr>
          <p:cNvSpPr>
            <a:spLocks noGrp="1"/>
          </p:cNvSpPr>
          <p:nvPr>
            <p:ph type="title"/>
          </p:nvPr>
        </p:nvSpPr>
        <p:spPr>
          <a:xfrm>
            <a:off x="4063421" y="1122188"/>
            <a:ext cx="6815731" cy="1049235"/>
          </a:xfrm>
        </p:spPr>
        <p:txBody>
          <a:bodyPr>
            <a:normAutofit/>
          </a:bodyPr>
          <a:lstStyle/>
          <a:p>
            <a:r>
              <a:rPr lang="nl-NL" b="1">
                <a:solidFill>
                  <a:srgbClr val="FFFFFE"/>
                </a:solidFill>
                <a:latin typeface="Arial" panose="020B0604020202020204" pitchFamily="34" charset="0"/>
                <a:cs typeface="Arial" panose="020B0604020202020204" pitchFamily="34" charset="0"/>
              </a:rPr>
              <a:t>Basisconditie</a:t>
            </a:r>
          </a:p>
        </p:txBody>
      </p:sp>
      <p:pic>
        <p:nvPicPr>
          <p:cNvPr id="11" name="Picture 10">
            <a:extLst>
              <a:ext uri="{FF2B5EF4-FFF2-40B4-BE49-F238E27FC236}">
                <a16:creationId xmlns:a16="http://schemas.microsoft.com/office/drawing/2014/main" id="{34FB00AB-7BB6-4FC4-AF0D-EFA3687C7E4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40449" b="36435"/>
          <a:stretch/>
        </p:blipFill>
        <p:spPr>
          <a:xfrm>
            <a:off x="4062802" y="798973"/>
            <a:ext cx="6803136" cy="155448"/>
          </a:xfrm>
          <a:prstGeom prst="rect">
            <a:avLst/>
          </a:prstGeom>
          <a:noFill/>
          <a:ln>
            <a:noFill/>
          </a:ln>
        </p:spPr>
      </p:pic>
      <p:sp>
        <p:nvSpPr>
          <p:cNvPr id="3" name="Tijdelijke aanduiding voor inhoud 2">
            <a:extLst>
              <a:ext uri="{FF2B5EF4-FFF2-40B4-BE49-F238E27FC236}">
                <a16:creationId xmlns:a16="http://schemas.microsoft.com/office/drawing/2014/main" id="{CA51E0E1-B9C1-48F0-9FB1-058BFC370105}"/>
              </a:ext>
            </a:extLst>
          </p:cNvPr>
          <p:cNvSpPr>
            <a:spLocks noGrp="1"/>
          </p:cNvSpPr>
          <p:nvPr>
            <p:ph idx="1"/>
          </p:nvPr>
        </p:nvSpPr>
        <p:spPr>
          <a:xfrm>
            <a:off x="4063421" y="2333401"/>
            <a:ext cx="6815731" cy="3703599"/>
          </a:xfrm>
        </p:spPr>
        <p:txBody>
          <a:bodyPr>
            <a:normAutofit/>
          </a:bodyPr>
          <a:lstStyle/>
          <a:p>
            <a:pPr marL="0" indent="0">
              <a:buNone/>
            </a:pPr>
            <a:r>
              <a:rPr lang="nl-NL">
                <a:solidFill>
                  <a:srgbClr val="FFFFFE"/>
                </a:solidFill>
                <a:latin typeface="Arial" panose="020B0604020202020204" pitchFamily="34" charset="0"/>
                <a:ea typeface="Times New Roman" panose="02020603050405020304" pitchFamily="18" charset="0"/>
                <a:cs typeface="Times New Roman" panose="02020603050405020304" pitchFamily="18" charset="0"/>
              </a:rPr>
              <a:t>Wat zegt je conditie?</a:t>
            </a:r>
          </a:p>
          <a:p>
            <a:pPr marL="0" indent="0">
              <a:buNone/>
            </a:pPr>
            <a:r>
              <a:rPr lang="nl-NL">
                <a:solidFill>
                  <a:srgbClr val="FFFFFE"/>
                </a:solidFill>
                <a:effectLst/>
                <a:latin typeface="Arial" panose="020B0604020202020204" pitchFamily="34" charset="0"/>
                <a:ea typeface="Times New Roman" panose="02020603050405020304" pitchFamily="18" charset="0"/>
                <a:cs typeface="Times New Roman" panose="02020603050405020304" pitchFamily="18" charset="0"/>
              </a:rPr>
              <a:t>Het </a:t>
            </a:r>
            <a:r>
              <a:rPr lang="nl-NL">
                <a:solidFill>
                  <a:srgbClr val="FFFFFE"/>
                </a:solidFill>
                <a:effectLst/>
                <a:latin typeface="Arial" panose="020B0604020202020204" pitchFamily="34" charset="0"/>
                <a:ea typeface="Times New Roman" panose="02020603050405020304" pitchFamily="18" charset="0"/>
              </a:rPr>
              <a:t>zegt iets over hoe fit je bent. Als je een goede conditie hebt, kun je inspanningen langer volhouden dan met een slechte conditie. </a:t>
            </a:r>
          </a:p>
          <a:p>
            <a:pPr marL="0" indent="0">
              <a:buNone/>
            </a:pPr>
            <a:r>
              <a:rPr lang="nl-NL">
                <a:solidFill>
                  <a:srgbClr val="FFFFFE"/>
                </a:solidFill>
                <a:latin typeface="Arial" panose="020B0604020202020204" pitchFamily="34" charset="0"/>
                <a:ea typeface="Times New Roman" panose="02020603050405020304" pitchFamily="18" charset="0"/>
              </a:rPr>
              <a:t>Hoe kun je je conditie verbeteren?</a:t>
            </a:r>
          </a:p>
          <a:p>
            <a:pPr marL="0" indent="0">
              <a:buNone/>
            </a:pPr>
            <a:r>
              <a:rPr lang="nl-NL">
                <a:solidFill>
                  <a:srgbClr val="FFFFFE"/>
                </a:solidFill>
                <a:effectLst/>
                <a:latin typeface="Arial" panose="020B0604020202020204" pitchFamily="34" charset="0"/>
                <a:ea typeface="Times New Roman" panose="02020603050405020304" pitchFamily="18" charset="0"/>
              </a:rPr>
              <a:t>Door te sporten en te bewegen.</a:t>
            </a:r>
            <a:br>
              <a:rPr lang="nl-NL">
                <a:solidFill>
                  <a:srgbClr val="FFFFFE"/>
                </a:solidFill>
                <a:effectLst/>
                <a:latin typeface="Arial" panose="020B0604020202020204" pitchFamily="34" charset="0"/>
                <a:ea typeface="Times New Roman" panose="02020603050405020304" pitchFamily="18" charset="0"/>
              </a:rPr>
            </a:br>
            <a:endParaRPr lang="nl-NL">
              <a:solidFill>
                <a:srgbClr val="FFFFFE"/>
              </a:solidFill>
              <a:effectLst/>
              <a:latin typeface="Arial" panose="020B0604020202020204" pitchFamily="34" charset="0"/>
              <a:ea typeface="Times New Roman" panose="02020603050405020304" pitchFamily="18" charset="0"/>
            </a:endParaRPr>
          </a:p>
          <a:p>
            <a:pPr marL="0" indent="0">
              <a:buNone/>
            </a:pPr>
            <a:r>
              <a:rPr lang="nl-NL">
                <a:solidFill>
                  <a:srgbClr val="FFFFFE"/>
                </a:solidFill>
                <a:latin typeface="Arial" panose="020B0604020202020204" pitchFamily="34" charset="0"/>
                <a:ea typeface="Times New Roman" panose="02020603050405020304" pitchFamily="18" charset="0"/>
              </a:rPr>
              <a:t>Conditie kun je aflezen aan de hand van je hartslag.</a:t>
            </a:r>
            <a:endParaRPr lang="nl-NL">
              <a:solidFill>
                <a:srgbClr val="FFFFFE"/>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773096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7C1999-1806-4E73-9B81-6DDD60D207A8}"/>
              </a:ext>
            </a:extLst>
          </p:cNvPr>
          <p:cNvSpPr>
            <a:spLocks noGrp="1"/>
          </p:cNvSpPr>
          <p:nvPr>
            <p:ph type="title"/>
          </p:nvPr>
        </p:nvSpPr>
        <p:spPr>
          <a:xfrm>
            <a:off x="1130270" y="953324"/>
            <a:ext cx="9603275" cy="1049235"/>
          </a:xfrm>
        </p:spPr>
        <p:txBody>
          <a:bodyPr>
            <a:normAutofit/>
          </a:bodyPr>
          <a:lstStyle/>
          <a:p>
            <a:r>
              <a:rPr lang="nl-NL" b="1" dirty="0">
                <a:latin typeface="Arial" panose="020B0604020202020204" pitchFamily="34" charset="0"/>
                <a:cs typeface="Arial" panose="020B0604020202020204" pitchFamily="34" charset="0"/>
              </a:rPr>
              <a:t>Hartslag meten</a:t>
            </a:r>
          </a:p>
        </p:txBody>
      </p:sp>
      <p:grpSp>
        <p:nvGrpSpPr>
          <p:cNvPr id="20" name="Group 9">
            <a:extLst>
              <a:ext uri="{FF2B5EF4-FFF2-40B4-BE49-F238E27FC236}">
                <a16:creationId xmlns:a16="http://schemas.microsoft.com/office/drawing/2014/main" id="{DDF9EA55-7CC8-402B-AD39-BFBEB78CFF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3512" y="2166642"/>
            <a:ext cx="3413507" cy="3306033"/>
            <a:chOff x="1133512" y="2166642"/>
            <a:chExt cx="3413507" cy="3306033"/>
          </a:xfrm>
        </p:grpSpPr>
        <p:sp>
          <p:nvSpPr>
            <p:cNvPr id="11" name="Rectangle 10">
              <a:extLst>
                <a:ext uri="{FF2B5EF4-FFF2-40B4-BE49-F238E27FC236}">
                  <a16:creationId xmlns:a16="http://schemas.microsoft.com/office/drawing/2014/main" id="{71467F63-75CE-4A61-A8A9-F6689D3665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3512" y="2166642"/>
              <a:ext cx="3413507" cy="3306033"/>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11">
              <a:extLst>
                <a:ext uri="{FF2B5EF4-FFF2-40B4-BE49-F238E27FC236}">
                  <a16:creationId xmlns:a16="http://schemas.microsoft.com/office/drawing/2014/main" id="{C0D4BE41-F1DC-4905-9C07-3E7BF2F3DC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82475" y="2314897"/>
              <a:ext cx="3100817" cy="2997249"/>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5" name="Afbeelding 4" descr="De hartslag meten (in rust en na inspanning) | CMA">
            <a:extLst>
              <a:ext uri="{FF2B5EF4-FFF2-40B4-BE49-F238E27FC236}">
                <a16:creationId xmlns:a16="http://schemas.microsoft.com/office/drawing/2014/main" id="{020904E0-00FE-4716-A7E1-3E1DA8BA5C82}"/>
              </a:ext>
            </a:extLst>
          </p:cNvPr>
          <p:cNvPicPr>
            <a:picLocks noChangeAspect="1"/>
          </p:cNvPicPr>
          <p:nvPr/>
        </p:nvPicPr>
        <p:blipFill rotWithShape="1">
          <a:blip r:embed="rId2">
            <a:extLst>
              <a:ext uri="{28A0092B-C50C-407E-A947-70E740481C1C}">
                <a14:useLocalDpi xmlns:a14="http://schemas.microsoft.com/office/drawing/2010/main" val="0"/>
              </a:ext>
            </a:extLst>
          </a:blip>
          <a:srcRect t="11646" r="4" b="26828"/>
          <a:stretch/>
        </p:blipFill>
        <p:spPr bwMode="auto">
          <a:xfrm>
            <a:off x="1608378" y="2647497"/>
            <a:ext cx="2453183" cy="1009922"/>
          </a:xfrm>
          <a:prstGeom prst="rect">
            <a:avLst/>
          </a:prstGeom>
          <a:noFill/>
        </p:spPr>
      </p:pic>
      <p:pic>
        <p:nvPicPr>
          <p:cNvPr id="4" name="Afbeelding 3">
            <a:extLst>
              <a:ext uri="{FF2B5EF4-FFF2-40B4-BE49-F238E27FC236}">
                <a16:creationId xmlns:a16="http://schemas.microsoft.com/office/drawing/2014/main" id="{D916EA65-F39B-4F0E-A337-D9E6C9F7DA39}"/>
              </a:ext>
            </a:extLst>
          </p:cNvPr>
          <p:cNvPicPr>
            <a:picLocks noChangeAspect="1"/>
          </p:cNvPicPr>
          <p:nvPr/>
        </p:nvPicPr>
        <p:blipFill rotWithShape="1">
          <a:blip r:embed="rId3">
            <a:extLst>
              <a:ext uri="{28A0092B-C50C-407E-A947-70E740481C1C}">
                <a14:useLocalDpi xmlns:a14="http://schemas.microsoft.com/office/drawing/2010/main" val="0"/>
              </a:ext>
            </a:extLst>
          </a:blip>
          <a:srcRect t="6578" r="-4" b="18353"/>
          <a:stretch/>
        </p:blipFill>
        <p:spPr bwMode="auto">
          <a:xfrm>
            <a:off x="1608378" y="3822011"/>
            <a:ext cx="2453183" cy="1170670"/>
          </a:xfrm>
          <a:prstGeom prst="rect">
            <a:avLst/>
          </a:prstGeom>
          <a:noFill/>
        </p:spPr>
      </p:pic>
      <p:sp>
        <p:nvSpPr>
          <p:cNvPr id="3" name="Tijdelijke aanduiding voor inhoud 2">
            <a:extLst>
              <a:ext uri="{FF2B5EF4-FFF2-40B4-BE49-F238E27FC236}">
                <a16:creationId xmlns:a16="http://schemas.microsoft.com/office/drawing/2014/main" id="{09F1DAD0-22D7-4037-B0C9-73C192B346E5}"/>
              </a:ext>
            </a:extLst>
          </p:cNvPr>
          <p:cNvSpPr>
            <a:spLocks noGrp="1"/>
          </p:cNvSpPr>
          <p:nvPr>
            <p:ph idx="1"/>
          </p:nvPr>
        </p:nvSpPr>
        <p:spPr>
          <a:xfrm>
            <a:off x="5029235" y="1717040"/>
            <a:ext cx="6990045" cy="3749307"/>
          </a:xfrm>
        </p:spPr>
        <p:txBody>
          <a:bodyPr>
            <a:normAutofit fontScale="92500" lnSpcReduction="10000"/>
          </a:bodyPr>
          <a:lstStyle/>
          <a:p>
            <a:pPr marL="342900" lvl="0" indent="-342900">
              <a:lnSpc>
                <a:spcPct val="110000"/>
              </a:lnSpc>
              <a:buSzPts val="1000"/>
              <a:buFont typeface="Symbol" panose="05050102010706020507" pitchFamily="18" charset="2"/>
              <a:buChar char=""/>
              <a:tabLst>
                <a:tab pos="457200" algn="l"/>
              </a:tabLst>
            </a:pPr>
            <a:r>
              <a:rPr lang="nl-NL" sz="1800" dirty="0">
                <a:effectLst/>
                <a:latin typeface="Arial" panose="020B0604020202020204" pitchFamily="34" charset="0"/>
                <a:ea typeface="Times New Roman" panose="02020603050405020304" pitchFamily="18" charset="0"/>
              </a:rPr>
              <a:t>Plaats de toppen van twee vingers op je slagader (hals of pols). Als je het via je pols doet, voel je op de plek waar de duim overgaat in de pols. Je voelt dan het bloed door de slagader gaan.</a:t>
            </a:r>
            <a:endParaRPr lang="nl-NL" sz="1800" dirty="0">
              <a:effectLst/>
              <a:latin typeface="Times New Roman" panose="02020603050405020304" pitchFamily="18" charset="0"/>
              <a:ea typeface="Times New Roman" panose="02020603050405020304" pitchFamily="18" charset="0"/>
            </a:endParaRPr>
          </a:p>
          <a:p>
            <a:pPr marL="342900" lvl="0" indent="-342900">
              <a:lnSpc>
                <a:spcPct val="110000"/>
              </a:lnSpc>
              <a:buSzPts val="1000"/>
              <a:buFont typeface="Symbol" panose="05050102010706020507" pitchFamily="18" charset="2"/>
              <a:buChar char=""/>
              <a:tabLst>
                <a:tab pos="457200" algn="l"/>
              </a:tabLst>
            </a:pPr>
            <a:r>
              <a:rPr lang="nl-NL" sz="1800" dirty="0">
                <a:effectLst/>
                <a:latin typeface="Arial" panose="020B0604020202020204" pitchFamily="34" charset="0"/>
                <a:ea typeface="Times New Roman" panose="02020603050405020304" pitchFamily="18" charset="0"/>
              </a:rPr>
              <a:t>Tel de slagen gedurende vijftien seconden.</a:t>
            </a:r>
            <a:endParaRPr lang="nl-NL" sz="1800" dirty="0">
              <a:effectLst/>
              <a:latin typeface="Times New Roman" panose="02020603050405020304" pitchFamily="18" charset="0"/>
              <a:ea typeface="Times New Roman" panose="02020603050405020304" pitchFamily="18" charset="0"/>
            </a:endParaRPr>
          </a:p>
          <a:p>
            <a:pPr marL="342900" lvl="0" indent="-342900">
              <a:lnSpc>
                <a:spcPct val="110000"/>
              </a:lnSpc>
              <a:buSzPts val="1000"/>
              <a:buFont typeface="Symbol" panose="05050102010706020507" pitchFamily="18" charset="2"/>
              <a:buChar char=""/>
              <a:tabLst>
                <a:tab pos="457200" algn="l"/>
              </a:tabLst>
            </a:pPr>
            <a:r>
              <a:rPr lang="nl-NL" sz="1800" dirty="0">
                <a:effectLst/>
                <a:latin typeface="Arial" panose="020B0604020202020204" pitchFamily="34" charset="0"/>
                <a:ea typeface="Times New Roman" panose="02020603050405020304" pitchFamily="18" charset="0"/>
              </a:rPr>
              <a:t>Vermenigvuldig dit aantal met vier en je hebt de hartslag per minuut.</a:t>
            </a:r>
          </a:p>
          <a:p>
            <a:pPr marL="0" lvl="0" indent="0">
              <a:lnSpc>
                <a:spcPct val="110000"/>
              </a:lnSpc>
              <a:buSzPts val="1000"/>
              <a:buNone/>
              <a:tabLst>
                <a:tab pos="457200" algn="l"/>
              </a:tabLst>
            </a:pPr>
            <a:endParaRPr lang="nl-NL" sz="1800" dirty="0">
              <a:effectLst/>
              <a:latin typeface="Times New Roman" panose="02020603050405020304" pitchFamily="18" charset="0"/>
              <a:ea typeface="Times New Roman" panose="02020603050405020304" pitchFamily="18" charset="0"/>
            </a:endParaRPr>
          </a:p>
          <a:p>
            <a:pPr marL="0" indent="0">
              <a:lnSpc>
                <a:spcPct val="110000"/>
              </a:lnSpc>
              <a:buNone/>
            </a:pPr>
            <a:r>
              <a:rPr lang="nl-NL" sz="1800" dirty="0"/>
              <a:t># </a:t>
            </a:r>
            <a:r>
              <a:rPr lang="nl-NL" sz="1800" dirty="0">
                <a:latin typeface="Arial" panose="020B0604020202020204" pitchFamily="34" charset="0"/>
                <a:cs typeface="Arial" panose="020B0604020202020204" pitchFamily="34" charset="0"/>
              </a:rPr>
              <a:t>Meet je hartslag terwijl je geen inspanning doet. Noteer het resultaat.</a:t>
            </a:r>
          </a:p>
          <a:p>
            <a:pPr marL="0" indent="0">
              <a:lnSpc>
                <a:spcPct val="110000"/>
              </a:lnSpc>
              <a:buNone/>
            </a:pPr>
            <a:r>
              <a:rPr lang="nl-NL" sz="1800" dirty="0">
                <a:latin typeface="Arial" panose="020B0604020202020204" pitchFamily="34" charset="0"/>
                <a:cs typeface="Arial" panose="020B0604020202020204" pitchFamily="34" charset="0"/>
              </a:rPr>
              <a:t># Meet je hartslag terwijl je wel inspanning hebt gedaan. Noteer het resultaat.</a:t>
            </a:r>
          </a:p>
          <a:p>
            <a:pPr marL="0" indent="0">
              <a:lnSpc>
                <a:spcPct val="110000"/>
              </a:lnSpc>
              <a:buNone/>
            </a:pPr>
            <a:endParaRPr lang="nl-NL" sz="1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5010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3428CC-0ABE-479B-9FBD-3F3B244C2133}"/>
              </a:ext>
            </a:extLst>
          </p:cNvPr>
          <p:cNvSpPr>
            <a:spLocks noGrp="1"/>
          </p:cNvSpPr>
          <p:nvPr>
            <p:ph type="title"/>
          </p:nvPr>
        </p:nvSpPr>
        <p:spPr>
          <a:xfrm>
            <a:off x="1130270" y="953324"/>
            <a:ext cx="9603275" cy="1049235"/>
          </a:xfrm>
        </p:spPr>
        <p:txBody>
          <a:bodyPr>
            <a:normAutofit/>
          </a:bodyPr>
          <a:lstStyle/>
          <a:p>
            <a:r>
              <a:rPr lang="nl-NL" b="1" dirty="0">
                <a:latin typeface="Arial" panose="020B0604020202020204" pitchFamily="34" charset="0"/>
                <a:cs typeface="Arial" panose="020B0604020202020204" pitchFamily="34" charset="0"/>
              </a:rPr>
              <a:t>Basisconditie - Trainen</a:t>
            </a:r>
          </a:p>
        </p:txBody>
      </p:sp>
      <p:sp>
        <p:nvSpPr>
          <p:cNvPr id="3" name="Tijdelijke aanduiding voor inhoud 2">
            <a:extLst>
              <a:ext uri="{FF2B5EF4-FFF2-40B4-BE49-F238E27FC236}">
                <a16:creationId xmlns:a16="http://schemas.microsoft.com/office/drawing/2014/main" id="{AF9B9AEC-7A4F-46D0-A115-AD132352E63E}"/>
              </a:ext>
            </a:extLst>
          </p:cNvPr>
          <p:cNvSpPr>
            <a:spLocks noGrp="1"/>
          </p:cNvSpPr>
          <p:nvPr>
            <p:ph idx="1"/>
          </p:nvPr>
        </p:nvSpPr>
        <p:spPr>
          <a:xfrm>
            <a:off x="1130269" y="2167151"/>
            <a:ext cx="6003015" cy="3299196"/>
          </a:xfrm>
        </p:spPr>
        <p:txBody>
          <a:bodyPr>
            <a:normAutofit/>
          </a:bodyPr>
          <a:lstStyle/>
          <a:p>
            <a:pPr>
              <a:lnSpc>
                <a:spcPct val="110000"/>
              </a:lnSpc>
              <a:spcAft>
                <a:spcPts val="800"/>
              </a:spcAft>
            </a:pPr>
            <a:r>
              <a:rPr lang="nl-NL" sz="1400" b="1">
                <a:effectLst/>
                <a:latin typeface="Arial" panose="020B0604020202020204" pitchFamily="34" charset="0"/>
                <a:ea typeface="Times New Roman" panose="02020603050405020304" pitchFamily="18" charset="0"/>
                <a:cs typeface="Times New Roman" panose="02020603050405020304" pitchFamily="18" charset="0"/>
              </a:rPr>
              <a:t>Trainen</a:t>
            </a:r>
            <a:br>
              <a:rPr lang="nl-NL" sz="1400" b="1">
                <a:effectLst/>
                <a:latin typeface="Arial" panose="020B0604020202020204" pitchFamily="34" charset="0"/>
                <a:ea typeface="Times New Roman" panose="02020603050405020304" pitchFamily="18" charset="0"/>
                <a:cs typeface="Times New Roman" panose="02020603050405020304" pitchFamily="18" charset="0"/>
              </a:rPr>
            </a:br>
            <a:r>
              <a:rPr lang="nl-NL" sz="1400">
                <a:effectLst/>
                <a:latin typeface="Arial" panose="020B0604020202020204" pitchFamily="34" charset="0"/>
                <a:ea typeface="Times New Roman" panose="02020603050405020304" pitchFamily="18" charset="0"/>
                <a:cs typeface="Times New Roman" panose="02020603050405020304" pitchFamily="18" charset="0"/>
              </a:rPr>
              <a:t>Conditie kun je opbouwen. Je gaat dan aan de slag met een combinatie van kracht-, duur- en intervaltrainingen.</a:t>
            </a:r>
            <a:endParaRPr lang="nl-NL" sz="1400">
              <a:effectLst/>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800"/>
              </a:spcAft>
            </a:pPr>
            <a:r>
              <a:rPr lang="nl-NL" sz="1400" b="1" u="none" strike="noStrike">
                <a:effectLst/>
                <a:latin typeface="Arial" panose="020B0604020202020204" pitchFamily="34" charset="0"/>
                <a:ea typeface="Times New Roman" panose="02020603050405020304" pitchFamily="18" charset="0"/>
                <a:cs typeface="Times New Roman" panose="02020603050405020304" pitchFamily="18" charset="0"/>
                <a:hlinkClick r:id="rId2"/>
              </a:rPr>
              <a:t>Krachttrainingen</a:t>
            </a:r>
            <a:r>
              <a:rPr lang="nl-NL" sz="1400">
                <a:effectLst/>
                <a:latin typeface="Arial" panose="020B0604020202020204" pitchFamily="34" charset="0"/>
                <a:ea typeface="Times New Roman" panose="02020603050405020304" pitchFamily="18" charset="0"/>
                <a:cs typeface="Times New Roman" panose="02020603050405020304" pitchFamily="18" charset="0"/>
              </a:rPr>
              <a:t> richten zich op kracht. Je traint met weerstand. Bijvoorbeeld met het heffen van een gewicht. </a:t>
            </a:r>
            <a:endParaRPr lang="nl-NL" sz="1400">
              <a:latin typeface="Arial" panose="020B0604020202020204" pitchFamily="34" charset="0"/>
              <a:ea typeface="Times New Roman" panose="02020603050405020304" pitchFamily="18" charset="0"/>
              <a:cs typeface="Times New Roman" panose="02020603050405020304" pitchFamily="18" charset="0"/>
            </a:endParaRPr>
          </a:p>
          <a:p>
            <a:pPr>
              <a:lnSpc>
                <a:spcPct val="110000"/>
              </a:lnSpc>
              <a:spcAft>
                <a:spcPts val="800"/>
              </a:spcAft>
            </a:pPr>
            <a:r>
              <a:rPr lang="nl-NL" sz="1400" b="1" u="none" strike="noStrike">
                <a:effectLst/>
                <a:latin typeface="Arial" panose="020B0604020202020204" pitchFamily="34" charset="0"/>
                <a:ea typeface="Times New Roman" panose="02020603050405020304" pitchFamily="18" charset="0"/>
                <a:cs typeface="Times New Roman" panose="02020603050405020304" pitchFamily="18" charset="0"/>
                <a:hlinkClick r:id="rId3"/>
              </a:rPr>
              <a:t>Duurtrainingen</a:t>
            </a:r>
            <a:r>
              <a:rPr lang="nl-NL" sz="1400">
                <a:effectLst/>
                <a:latin typeface="Arial" panose="020B0604020202020204" pitchFamily="34" charset="0"/>
                <a:ea typeface="Times New Roman" panose="02020603050405020304" pitchFamily="18" charset="0"/>
                <a:cs typeface="Times New Roman" panose="02020603050405020304" pitchFamily="18" charset="0"/>
              </a:rPr>
              <a:t> richten zich op een rustig tempo. Je sport rustig, maar voor een langere tijd. </a:t>
            </a:r>
          </a:p>
          <a:p>
            <a:pPr>
              <a:lnSpc>
                <a:spcPct val="110000"/>
              </a:lnSpc>
              <a:spcAft>
                <a:spcPts val="800"/>
              </a:spcAft>
            </a:pPr>
            <a:r>
              <a:rPr lang="nl-NL" sz="1400">
                <a:effectLst/>
                <a:latin typeface="Arial" panose="020B0604020202020204" pitchFamily="34" charset="0"/>
                <a:ea typeface="Times New Roman" panose="02020603050405020304" pitchFamily="18" charset="0"/>
                <a:cs typeface="Times New Roman" panose="02020603050405020304" pitchFamily="18" charset="0"/>
              </a:rPr>
              <a:t>Bij </a:t>
            </a:r>
            <a:r>
              <a:rPr lang="nl-NL" sz="1400" b="1" u="none" strike="noStrike">
                <a:effectLst/>
                <a:latin typeface="Arial" panose="020B0604020202020204" pitchFamily="34" charset="0"/>
                <a:ea typeface="Times New Roman" panose="02020603050405020304" pitchFamily="18" charset="0"/>
                <a:cs typeface="Times New Roman" panose="02020603050405020304" pitchFamily="18" charset="0"/>
                <a:hlinkClick r:id="rId4"/>
              </a:rPr>
              <a:t>intervaltrainingen</a:t>
            </a:r>
            <a:r>
              <a:rPr lang="nl-NL" sz="1400">
                <a:effectLst/>
                <a:latin typeface="Arial" panose="020B0604020202020204" pitchFamily="34" charset="0"/>
                <a:ea typeface="Times New Roman" panose="02020603050405020304" pitchFamily="18" charset="0"/>
                <a:cs typeface="Times New Roman" panose="02020603050405020304" pitchFamily="18" charset="0"/>
              </a:rPr>
              <a:t> neem je korte momenten van rust tussen je inspanningen. Je bent bezig met tempowisselingen. Je sport dan vaak met een hoge </a:t>
            </a:r>
            <a:r>
              <a:rPr lang="nl-NL" sz="1400" b="1" u="none" strike="noStrike">
                <a:effectLst/>
                <a:latin typeface="Arial" panose="020B0604020202020204" pitchFamily="34" charset="0"/>
                <a:ea typeface="Times New Roman" panose="02020603050405020304" pitchFamily="18" charset="0"/>
                <a:cs typeface="Times New Roman" panose="02020603050405020304" pitchFamily="18" charset="0"/>
                <a:hlinkClick r:id="rId5"/>
              </a:rPr>
              <a:t>intensiteit</a:t>
            </a:r>
            <a:r>
              <a:rPr lang="nl-NL" sz="1400">
                <a:effectLst/>
                <a:latin typeface="Arial" panose="020B0604020202020204" pitchFamily="34" charset="0"/>
                <a:ea typeface="Times New Roman" panose="02020603050405020304" pitchFamily="18" charset="0"/>
                <a:cs typeface="Times New Roman" panose="02020603050405020304" pitchFamily="18" charset="0"/>
              </a:rPr>
              <a:t>.</a:t>
            </a:r>
            <a:endParaRPr lang="nl-NL" sz="1400">
              <a:effectLst/>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nl-NL" sz="1400"/>
          </a:p>
        </p:txBody>
      </p:sp>
      <p:grpSp>
        <p:nvGrpSpPr>
          <p:cNvPr id="1031" name="Group 137">
            <a:extLst>
              <a:ext uri="{FF2B5EF4-FFF2-40B4-BE49-F238E27FC236}">
                <a16:creationId xmlns:a16="http://schemas.microsoft.com/office/drawing/2014/main" id="{89B377CD-6B7C-42B6-9EB6-AE2AFB52D24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28227" y="2158176"/>
            <a:ext cx="3108945" cy="3308170"/>
            <a:chOff x="7807230" y="2012810"/>
            <a:chExt cx="3251252" cy="3459865"/>
          </a:xfrm>
        </p:grpSpPr>
        <p:sp>
          <p:nvSpPr>
            <p:cNvPr id="1032" name="Rectangle 138">
              <a:extLst>
                <a:ext uri="{FF2B5EF4-FFF2-40B4-BE49-F238E27FC236}">
                  <a16:creationId xmlns:a16="http://schemas.microsoft.com/office/drawing/2014/main" id="{E85E9E4F-50C1-4C9A-97D9-DF7D8B045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3" name="Rectangle 139">
              <a:extLst>
                <a:ext uri="{FF2B5EF4-FFF2-40B4-BE49-F238E27FC236}">
                  <a16:creationId xmlns:a16="http://schemas.microsoft.com/office/drawing/2014/main" id="{30148921-FC2A-4B59-A893-73EDC1E2A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1026" name="Picture 2" descr="Krachttraining maakt je sneller, fitter en slanker - 6 Simpele oefeningen">
            <a:extLst>
              <a:ext uri="{FF2B5EF4-FFF2-40B4-BE49-F238E27FC236}">
                <a16:creationId xmlns:a16="http://schemas.microsoft.com/office/drawing/2014/main" id="{29979386-504F-42EF-9E84-6118EE93CB4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8765" r="19625" b="-2"/>
          <a:stretch/>
        </p:blipFill>
        <p:spPr bwMode="auto">
          <a:xfrm>
            <a:off x="7807446" y="2314897"/>
            <a:ext cx="2762372" cy="2983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298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201B58D-2588-49F3-8D14-977F8751B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44232A0-47B2-482E-96A4-B330D3253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50C5629-8952-4649-808C-B8DD7867B8AE}"/>
              </a:ext>
            </a:extLst>
          </p:cNvPr>
          <p:cNvSpPr>
            <a:spLocks noGrp="1"/>
          </p:cNvSpPr>
          <p:nvPr>
            <p:ph type="title"/>
          </p:nvPr>
        </p:nvSpPr>
        <p:spPr>
          <a:xfrm>
            <a:off x="1121029" y="957221"/>
            <a:ext cx="5864018" cy="1049235"/>
          </a:xfrm>
        </p:spPr>
        <p:txBody>
          <a:bodyPr>
            <a:normAutofit/>
          </a:bodyPr>
          <a:lstStyle/>
          <a:p>
            <a:r>
              <a:rPr lang="nl-NL" b="1" dirty="0">
                <a:latin typeface="Arial" panose="020B0604020202020204" pitchFamily="34" charset="0"/>
                <a:cs typeface="Arial" panose="020B0604020202020204" pitchFamily="34" charset="0"/>
              </a:rPr>
              <a:t>Basisconditie test</a:t>
            </a:r>
          </a:p>
        </p:txBody>
      </p:sp>
      <p:pic>
        <p:nvPicPr>
          <p:cNvPr id="14" name="Picture 13">
            <a:extLst>
              <a:ext uri="{FF2B5EF4-FFF2-40B4-BE49-F238E27FC236}">
                <a16:creationId xmlns:a16="http://schemas.microsoft.com/office/drawing/2014/main" id="{F75FFF58-B9EC-4A30-8F41-BF96085CFC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
        <p:nvSpPr>
          <p:cNvPr id="3" name="Tijdelijke aanduiding voor inhoud 2">
            <a:extLst>
              <a:ext uri="{FF2B5EF4-FFF2-40B4-BE49-F238E27FC236}">
                <a16:creationId xmlns:a16="http://schemas.microsoft.com/office/drawing/2014/main" id="{09B36A7A-1483-4893-A8F0-201992C0F0CA}"/>
              </a:ext>
            </a:extLst>
          </p:cNvPr>
          <p:cNvSpPr>
            <a:spLocks noGrp="1"/>
          </p:cNvSpPr>
          <p:nvPr>
            <p:ph idx="1"/>
          </p:nvPr>
        </p:nvSpPr>
        <p:spPr>
          <a:xfrm>
            <a:off x="1121029" y="2167151"/>
            <a:ext cx="5864018" cy="3299194"/>
          </a:xfrm>
        </p:spPr>
        <p:txBody>
          <a:bodyPr>
            <a:normAutofit/>
          </a:bodyPr>
          <a:lstStyle/>
          <a:p>
            <a:pPr marL="342900" lvl="0" indent="-342900">
              <a:lnSpc>
                <a:spcPct val="110000"/>
              </a:lnSpc>
              <a:buSzPts val="1000"/>
              <a:buFont typeface="Symbol" panose="05050102010706020507" pitchFamily="18" charset="2"/>
              <a:buChar char=""/>
              <a:tabLst>
                <a:tab pos="457200" algn="l"/>
              </a:tabLst>
            </a:pPr>
            <a:r>
              <a:rPr lang="nl-NL" sz="1700" b="1" u="none" strike="noStrike" dirty="0">
                <a:effectLst/>
                <a:latin typeface="Arial" panose="020B0604020202020204" pitchFamily="34" charset="0"/>
                <a:ea typeface="Times New Roman" panose="02020603050405020304" pitchFamily="18" charset="0"/>
                <a:hlinkClick r:id="rId3"/>
              </a:rPr>
              <a:t>Coopertest</a:t>
            </a:r>
            <a:br>
              <a:rPr lang="nl-NL" sz="1700" b="1" u="none" strike="noStrike" dirty="0">
                <a:effectLst/>
                <a:latin typeface="Arial" panose="020B0604020202020204" pitchFamily="34" charset="0"/>
                <a:ea typeface="Times New Roman" panose="02020603050405020304" pitchFamily="18" charset="0"/>
              </a:rPr>
            </a:br>
            <a:r>
              <a:rPr lang="nl-NL" sz="1700" dirty="0">
                <a:effectLst/>
                <a:latin typeface="Arial" panose="020B0604020202020204" pitchFamily="34" charset="0"/>
                <a:ea typeface="Calibri" panose="020F0502020204030204" pitchFamily="34" charset="0"/>
              </a:rPr>
              <a:t>Tijdens de test is het de bedoeling om een zo groot mogelijke afstand af te leggen binnen twaalf minuten. </a:t>
            </a:r>
            <a:endParaRPr lang="nl-NL" sz="1700" dirty="0">
              <a:effectLst/>
              <a:latin typeface="Times New Roman" panose="02020603050405020304" pitchFamily="18" charset="0"/>
              <a:ea typeface="Times New Roman" panose="02020603050405020304" pitchFamily="18" charset="0"/>
            </a:endParaRPr>
          </a:p>
          <a:p>
            <a:pPr marL="342900" lvl="0" indent="-342900">
              <a:lnSpc>
                <a:spcPct val="110000"/>
              </a:lnSpc>
              <a:buSzPts val="1000"/>
              <a:buFont typeface="Symbol" panose="05050102010706020507" pitchFamily="18" charset="2"/>
              <a:buChar char=""/>
              <a:tabLst>
                <a:tab pos="457200" algn="l"/>
              </a:tabLst>
            </a:pPr>
            <a:r>
              <a:rPr lang="nl-NL" sz="1700" b="1" u="none" strike="noStrike" dirty="0">
                <a:effectLst/>
                <a:latin typeface="Arial" panose="020B0604020202020204" pitchFamily="34" charset="0"/>
                <a:ea typeface="Times New Roman" panose="02020603050405020304" pitchFamily="18" charset="0"/>
                <a:hlinkClick r:id="rId4"/>
              </a:rPr>
              <a:t>Légertest</a:t>
            </a:r>
            <a:br>
              <a:rPr lang="nl-NL" sz="1700" b="1" u="none" strike="noStrike" dirty="0">
                <a:effectLst/>
                <a:latin typeface="Arial" panose="020B0604020202020204" pitchFamily="34" charset="0"/>
                <a:ea typeface="Times New Roman" panose="02020603050405020304" pitchFamily="18" charset="0"/>
              </a:rPr>
            </a:br>
            <a:r>
              <a:rPr lang="nl-NL" sz="1700" dirty="0">
                <a:effectLst/>
                <a:latin typeface="Arial" panose="020B0604020202020204" pitchFamily="34" charset="0"/>
                <a:ea typeface="Calibri" panose="020F0502020204030204" pitchFamily="34" charset="0"/>
              </a:rPr>
              <a:t>Deze test wordt ook wel de shuttle-</a:t>
            </a:r>
            <a:r>
              <a:rPr lang="nl-NL" sz="1700" dirty="0" err="1">
                <a:effectLst/>
                <a:latin typeface="Arial" panose="020B0604020202020204" pitchFamily="34" charset="0"/>
                <a:ea typeface="Calibri" panose="020F0502020204030204" pitchFamily="34" charset="0"/>
              </a:rPr>
              <a:t>runtest</a:t>
            </a:r>
            <a:r>
              <a:rPr lang="nl-NL" sz="1700" dirty="0">
                <a:effectLst/>
                <a:latin typeface="Arial" panose="020B0604020202020204" pitchFamily="34" charset="0"/>
                <a:ea typeface="Calibri" panose="020F0502020204030204" pitchFamily="34" charset="0"/>
              </a:rPr>
              <a:t> of de beeptest genoemd, omdat je heen en weer loopt tussen twee lijnen.</a:t>
            </a:r>
            <a:endParaRPr lang="nl-NL" sz="1700" dirty="0">
              <a:effectLst/>
              <a:latin typeface="Times New Roman" panose="02020603050405020304" pitchFamily="18" charset="0"/>
              <a:ea typeface="Times New Roman" panose="02020603050405020304" pitchFamily="18" charset="0"/>
            </a:endParaRPr>
          </a:p>
          <a:p>
            <a:pPr marL="342900" lvl="0" indent="-342900">
              <a:lnSpc>
                <a:spcPct val="110000"/>
              </a:lnSpc>
              <a:buSzPts val="1000"/>
              <a:buFont typeface="Symbol" panose="05050102010706020507" pitchFamily="18" charset="2"/>
              <a:buChar char=""/>
              <a:tabLst>
                <a:tab pos="457200" algn="l"/>
              </a:tabLst>
            </a:pPr>
            <a:r>
              <a:rPr lang="nl-NL" sz="1700" b="1" u="none" strike="noStrike" dirty="0">
                <a:effectLst/>
                <a:latin typeface="Arial" panose="020B0604020202020204" pitchFamily="34" charset="0"/>
                <a:ea typeface="Times New Roman" panose="02020603050405020304" pitchFamily="18" charset="0"/>
                <a:hlinkClick r:id="rId5"/>
              </a:rPr>
              <a:t>Push-ups</a:t>
            </a:r>
            <a:endParaRPr lang="nl-NL" sz="1700" dirty="0">
              <a:effectLst/>
              <a:latin typeface="Times New Roman" panose="02020603050405020304" pitchFamily="18" charset="0"/>
              <a:ea typeface="Times New Roman" panose="02020603050405020304" pitchFamily="18" charset="0"/>
            </a:endParaRPr>
          </a:p>
          <a:p>
            <a:pPr marL="4000500" lvl="8" indent="-342900">
              <a:lnSpc>
                <a:spcPct val="110000"/>
              </a:lnSpc>
              <a:buSzPts val="1000"/>
              <a:buFont typeface="Symbol" panose="05050102010706020507" pitchFamily="18" charset="2"/>
              <a:buChar char=""/>
              <a:tabLst>
                <a:tab pos="457200" algn="l"/>
              </a:tabLst>
            </a:pPr>
            <a:r>
              <a:rPr lang="nl-NL" sz="1800" b="1" u="none" strike="noStrike" dirty="0" err="1">
                <a:effectLst/>
                <a:latin typeface="Arial" panose="020B0604020202020204" pitchFamily="34" charset="0"/>
                <a:ea typeface="Times New Roman" panose="02020603050405020304" pitchFamily="18" charset="0"/>
                <a:hlinkClick r:id="rId6"/>
              </a:rPr>
              <a:t>Sit</a:t>
            </a:r>
            <a:r>
              <a:rPr lang="nl-NL" sz="1800" b="1" u="none" strike="noStrike" dirty="0">
                <a:effectLst/>
                <a:latin typeface="Arial" panose="020B0604020202020204" pitchFamily="34" charset="0"/>
                <a:ea typeface="Times New Roman" panose="02020603050405020304" pitchFamily="18" charset="0"/>
                <a:hlinkClick r:id="rId6"/>
              </a:rPr>
              <a:t>-ups</a:t>
            </a:r>
            <a:r>
              <a:rPr lang="nl-NL" sz="1800" dirty="0">
                <a:effectLst/>
                <a:latin typeface="Arial" panose="020B0604020202020204" pitchFamily="34" charset="0"/>
                <a:ea typeface="Times New Roman" panose="02020603050405020304" pitchFamily="18" charset="0"/>
              </a:rPr>
              <a:t>.</a:t>
            </a:r>
            <a:endParaRPr lang="nl-NL" sz="1800" dirty="0">
              <a:effectLst/>
              <a:latin typeface="Times New Roman" panose="02020603050405020304" pitchFamily="18" charset="0"/>
              <a:ea typeface="Times New Roman" panose="02020603050405020304" pitchFamily="18" charset="0"/>
            </a:endParaRPr>
          </a:p>
          <a:p>
            <a:pPr>
              <a:lnSpc>
                <a:spcPct val="110000"/>
              </a:lnSpc>
            </a:pPr>
            <a:endParaRPr lang="nl-NL" sz="1700" dirty="0"/>
          </a:p>
        </p:txBody>
      </p:sp>
      <p:pic>
        <p:nvPicPr>
          <p:cNvPr id="4" name="Afbeelding 3">
            <a:extLst>
              <a:ext uri="{FF2B5EF4-FFF2-40B4-BE49-F238E27FC236}">
                <a16:creationId xmlns:a16="http://schemas.microsoft.com/office/drawing/2014/main" id="{02C2500C-3BB0-4C5F-9466-A530298DA14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bwMode="auto">
          <a:xfrm>
            <a:off x="1455130" y="4777721"/>
            <a:ext cx="1542070" cy="1250997"/>
          </a:xfrm>
          <a:prstGeom prst="rect">
            <a:avLst/>
          </a:prstGeom>
          <a:noFill/>
        </p:spPr>
      </p:pic>
      <p:pic>
        <p:nvPicPr>
          <p:cNvPr id="5" name="Afbeelding 4" descr="Sit-ups - JDK-BOOTCAMP">
            <a:extLst>
              <a:ext uri="{FF2B5EF4-FFF2-40B4-BE49-F238E27FC236}">
                <a16:creationId xmlns:a16="http://schemas.microsoft.com/office/drawing/2014/main" id="{F005CE9D-F3A1-4FC6-9734-3DBC2360B1D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bwMode="auto">
          <a:xfrm>
            <a:off x="6095849" y="4463338"/>
            <a:ext cx="1876494" cy="1250996"/>
          </a:xfrm>
          <a:prstGeom prst="rect">
            <a:avLst/>
          </a:prstGeom>
          <a:noFill/>
        </p:spPr>
      </p:pic>
      <p:pic>
        <p:nvPicPr>
          <p:cNvPr id="16" name="Picture 15">
            <a:extLst>
              <a:ext uri="{FF2B5EF4-FFF2-40B4-BE49-F238E27FC236}">
                <a16:creationId xmlns:a16="http://schemas.microsoft.com/office/drawing/2014/main" id="{469DF0F2-2E13-4EBD-B1E6-F286C4C4B8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9">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18" name="Straight Connector 17">
            <a:extLst>
              <a:ext uri="{FF2B5EF4-FFF2-40B4-BE49-F238E27FC236}">
                <a16:creationId xmlns:a16="http://schemas.microsoft.com/office/drawing/2014/main" id="{DD6B09B1-F6CD-4C72-B3E4-F31BB3E804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0350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4" name="Afbeelding 3" descr="Opwarmen (sport) - Wikipedia">
            <a:extLst>
              <a:ext uri="{FF2B5EF4-FFF2-40B4-BE49-F238E27FC236}">
                <a16:creationId xmlns:a16="http://schemas.microsoft.com/office/drawing/2014/main" id="{A159D991-E6EF-48F7-8244-74585EF4DF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961" r="-1" b="12832"/>
          <a:stretch/>
        </p:blipFill>
        <p:spPr bwMode="auto">
          <a:xfrm>
            <a:off x="2" y="10"/>
            <a:ext cx="12191695" cy="6857990"/>
          </a:xfrm>
          <a:prstGeom prst="rect">
            <a:avLst/>
          </a:prstGeom>
          <a:noFill/>
        </p:spPr>
      </p:pic>
      <p:sp>
        <p:nvSpPr>
          <p:cNvPr id="9" name="Rectangle 8">
            <a:extLst>
              <a:ext uri="{FF2B5EF4-FFF2-40B4-BE49-F238E27FC236}">
                <a16:creationId xmlns:a16="http://schemas.microsoft.com/office/drawing/2014/main" id="{B4211733-C0C2-45A1-92E9-0BAECCB0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1643" y="636753"/>
            <a:ext cx="8299435" cy="5572811"/>
          </a:xfrm>
          <a:prstGeom prst="rect">
            <a:avLst/>
          </a:prstGeom>
          <a:solidFill>
            <a:srgbClr val="000001">
              <a:alpha val="74902"/>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24775BD-4253-472F-BCAE-DA6F438FB03B}"/>
              </a:ext>
            </a:extLst>
          </p:cNvPr>
          <p:cNvSpPr>
            <a:spLocks noGrp="1"/>
          </p:cNvSpPr>
          <p:nvPr>
            <p:ph type="title"/>
          </p:nvPr>
        </p:nvSpPr>
        <p:spPr>
          <a:xfrm>
            <a:off x="4063421" y="1122188"/>
            <a:ext cx="6815731" cy="1049235"/>
          </a:xfrm>
        </p:spPr>
        <p:txBody>
          <a:bodyPr>
            <a:normAutofit/>
          </a:bodyPr>
          <a:lstStyle/>
          <a:p>
            <a:r>
              <a:rPr lang="nl-NL" b="1">
                <a:solidFill>
                  <a:srgbClr val="FFFFFE"/>
                </a:solidFill>
                <a:latin typeface="Arial" panose="020B0604020202020204" pitchFamily="34" charset="0"/>
                <a:cs typeface="Arial" panose="020B0604020202020204" pitchFamily="34" charset="0"/>
              </a:rPr>
              <a:t>Warming - up</a:t>
            </a:r>
          </a:p>
        </p:txBody>
      </p:sp>
      <p:pic>
        <p:nvPicPr>
          <p:cNvPr id="11" name="Picture 10">
            <a:extLst>
              <a:ext uri="{FF2B5EF4-FFF2-40B4-BE49-F238E27FC236}">
                <a16:creationId xmlns:a16="http://schemas.microsoft.com/office/drawing/2014/main" id="{34FB00AB-7BB6-4FC4-AF0D-EFA3687C7E4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40449" b="36435"/>
          <a:stretch/>
        </p:blipFill>
        <p:spPr>
          <a:xfrm>
            <a:off x="4062802" y="798973"/>
            <a:ext cx="6803136" cy="155448"/>
          </a:xfrm>
          <a:prstGeom prst="rect">
            <a:avLst/>
          </a:prstGeom>
          <a:noFill/>
          <a:ln>
            <a:noFill/>
          </a:ln>
        </p:spPr>
      </p:pic>
      <p:sp>
        <p:nvSpPr>
          <p:cNvPr id="3" name="Tijdelijke aanduiding voor inhoud 2">
            <a:extLst>
              <a:ext uri="{FF2B5EF4-FFF2-40B4-BE49-F238E27FC236}">
                <a16:creationId xmlns:a16="http://schemas.microsoft.com/office/drawing/2014/main" id="{117B4B4B-FD55-4AFF-935C-8DF62A2CB7B8}"/>
              </a:ext>
            </a:extLst>
          </p:cNvPr>
          <p:cNvSpPr>
            <a:spLocks noGrp="1"/>
          </p:cNvSpPr>
          <p:nvPr>
            <p:ph idx="1"/>
          </p:nvPr>
        </p:nvSpPr>
        <p:spPr>
          <a:xfrm>
            <a:off x="4063421" y="2333401"/>
            <a:ext cx="6815731" cy="3703599"/>
          </a:xfrm>
        </p:spPr>
        <p:txBody>
          <a:bodyPr>
            <a:normAutofit/>
          </a:bodyPr>
          <a:lstStyle/>
          <a:p>
            <a:r>
              <a:rPr lang="nl-NL" b="1" dirty="0">
                <a:solidFill>
                  <a:srgbClr val="FFFFFE"/>
                </a:solidFill>
                <a:effectLst/>
                <a:latin typeface="Arial" panose="020B0604020202020204" pitchFamily="34" charset="0"/>
                <a:ea typeface="Times New Roman" panose="02020603050405020304" pitchFamily="18" charset="0"/>
              </a:rPr>
              <a:t>Warming-up</a:t>
            </a:r>
            <a:br>
              <a:rPr lang="nl-NL" b="1" dirty="0">
                <a:solidFill>
                  <a:srgbClr val="FFFFFE"/>
                </a:solidFill>
                <a:effectLst/>
                <a:latin typeface="Arial" panose="020B0604020202020204" pitchFamily="34" charset="0"/>
                <a:ea typeface="Times New Roman" panose="02020603050405020304" pitchFamily="18" charset="0"/>
              </a:rPr>
            </a:br>
            <a:r>
              <a:rPr lang="nl-NL" dirty="0">
                <a:solidFill>
                  <a:srgbClr val="FFFFFE"/>
                </a:solidFill>
                <a:effectLst/>
                <a:latin typeface="Arial" panose="020B0604020202020204" pitchFamily="34" charset="0"/>
                <a:ea typeface="Times New Roman" panose="02020603050405020304" pitchFamily="18" charset="0"/>
              </a:rPr>
              <a:t>Een warming-up is belangrijk. </a:t>
            </a:r>
            <a:br>
              <a:rPr lang="nl-NL" dirty="0">
                <a:solidFill>
                  <a:srgbClr val="FFFFFE"/>
                </a:solidFill>
                <a:effectLst/>
                <a:latin typeface="Arial" panose="020B0604020202020204" pitchFamily="34" charset="0"/>
                <a:ea typeface="Times New Roman" panose="02020603050405020304" pitchFamily="18" charset="0"/>
              </a:rPr>
            </a:br>
            <a:r>
              <a:rPr lang="nl-NL" dirty="0">
                <a:solidFill>
                  <a:srgbClr val="FFFFFE"/>
                </a:solidFill>
                <a:effectLst/>
                <a:latin typeface="Arial" panose="020B0604020202020204" pitchFamily="34" charset="0"/>
                <a:ea typeface="Times New Roman" panose="02020603050405020304" pitchFamily="18" charset="0"/>
              </a:rPr>
              <a:t>Je zorgt dat je lichaam klaar is voor inspanning.</a:t>
            </a:r>
          </a:p>
          <a:p>
            <a:endParaRPr lang="nl-NL" dirty="0">
              <a:solidFill>
                <a:srgbClr val="FFFFFE"/>
              </a:solidFill>
              <a:effectLst/>
              <a:latin typeface="Times New Roman" panose="02020603050405020304" pitchFamily="18" charset="0"/>
              <a:ea typeface="Times New Roman" panose="02020603050405020304" pitchFamily="18" charset="0"/>
            </a:endParaRPr>
          </a:p>
          <a:p>
            <a:r>
              <a:rPr lang="nl-NL" dirty="0">
                <a:solidFill>
                  <a:srgbClr val="FFFFFE"/>
                </a:solidFill>
                <a:effectLst/>
                <a:latin typeface="Arial" panose="020B0604020202020204" pitchFamily="34" charset="0"/>
                <a:ea typeface="Times New Roman" panose="02020603050405020304" pitchFamily="18" charset="0"/>
              </a:rPr>
              <a:t>Een </a:t>
            </a:r>
            <a:r>
              <a:rPr lang="nl-NL" b="1" dirty="0">
                <a:solidFill>
                  <a:srgbClr val="FFFFFE"/>
                </a:solidFill>
                <a:effectLst/>
                <a:latin typeface="Arial" panose="020B0604020202020204" pitchFamily="34" charset="0"/>
                <a:ea typeface="Times New Roman" panose="02020603050405020304" pitchFamily="18" charset="0"/>
              </a:rPr>
              <a:t>warming up</a:t>
            </a:r>
            <a:r>
              <a:rPr lang="nl-NL" dirty="0">
                <a:solidFill>
                  <a:srgbClr val="FFFFFE"/>
                </a:solidFill>
                <a:effectLst/>
                <a:latin typeface="Arial" panose="020B0604020202020204" pitchFamily="34" charset="0"/>
                <a:ea typeface="Times New Roman" panose="02020603050405020304" pitchFamily="18" charset="0"/>
              </a:rPr>
              <a:t> is bedoeld om spieren warm en lost te maken en blessures te voorkomen.</a:t>
            </a:r>
            <a:endParaRPr lang="nl-NL" dirty="0">
              <a:solidFill>
                <a:srgbClr val="FFFFFE"/>
              </a:solidFill>
              <a:effectLst/>
              <a:latin typeface="Times New Roman" panose="02020603050405020304" pitchFamily="18" charset="0"/>
              <a:ea typeface="Times New Roman" panose="02020603050405020304" pitchFamily="18" charset="0"/>
            </a:endParaRPr>
          </a:p>
          <a:p>
            <a:endParaRPr lang="nl-NL" dirty="0">
              <a:solidFill>
                <a:srgbClr val="FFFFFE"/>
              </a:solidFill>
            </a:endParaRPr>
          </a:p>
        </p:txBody>
      </p:sp>
    </p:spTree>
    <p:extLst>
      <p:ext uri="{BB962C8B-B14F-4D97-AF65-F5344CB8AC3E}">
        <p14:creationId xmlns:p14="http://schemas.microsoft.com/office/powerpoint/2010/main" val="79389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14BF94-4DFC-4A65-99BF-76277891E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255C7B1-10DA-4D61-B560-5E1F081B3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AAC70743-7BD4-4C69-946D-36DA731EC982}"/>
              </a:ext>
            </a:extLst>
          </p:cNvPr>
          <p:cNvSpPr>
            <a:spLocks noGrp="1"/>
          </p:cNvSpPr>
          <p:nvPr>
            <p:ph type="title"/>
          </p:nvPr>
        </p:nvSpPr>
        <p:spPr>
          <a:xfrm>
            <a:off x="1121028" y="948706"/>
            <a:ext cx="4507707" cy="1049235"/>
          </a:xfrm>
        </p:spPr>
        <p:txBody>
          <a:bodyPr>
            <a:normAutofit/>
          </a:bodyPr>
          <a:lstStyle/>
          <a:p>
            <a:r>
              <a:rPr lang="nl-NL" b="1" dirty="0" err="1">
                <a:latin typeface="Arial" panose="020B0604020202020204" pitchFamily="34" charset="0"/>
                <a:cs typeface="Arial" panose="020B0604020202020204" pitchFamily="34" charset="0"/>
              </a:rPr>
              <a:t>Cooling</a:t>
            </a:r>
            <a:r>
              <a:rPr lang="nl-NL" b="1" dirty="0">
                <a:latin typeface="Arial" panose="020B0604020202020204" pitchFamily="34" charset="0"/>
                <a:cs typeface="Arial" panose="020B0604020202020204" pitchFamily="34" charset="0"/>
              </a:rPr>
              <a:t> - down</a:t>
            </a:r>
          </a:p>
        </p:txBody>
      </p:sp>
      <p:pic>
        <p:nvPicPr>
          <p:cNvPr id="13" name="Picture 12">
            <a:extLst>
              <a:ext uri="{FF2B5EF4-FFF2-40B4-BE49-F238E27FC236}">
                <a16:creationId xmlns:a16="http://schemas.microsoft.com/office/drawing/2014/main" id="{88C29B8B-A62C-43CE-92FF-12EAA1D01B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60419" b="36564"/>
          <a:stretch/>
        </p:blipFill>
        <p:spPr>
          <a:xfrm>
            <a:off x="1125460" y="643464"/>
            <a:ext cx="4526280" cy="155448"/>
          </a:xfrm>
          <a:prstGeom prst="rect">
            <a:avLst/>
          </a:prstGeom>
          <a:noFill/>
          <a:ln>
            <a:noFill/>
          </a:ln>
        </p:spPr>
      </p:pic>
      <p:sp>
        <p:nvSpPr>
          <p:cNvPr id="3" name="Tijdelijke aanduiding voor inhoud 2">
            <a:extLst>
              <a:ext uri="{FF2B5EF4-FFF2-40B4-BE49-F238E27FC236}">
                <a16:creationId xmlns:a16="http://schemas.microsoft.com/office/drawing/2014/main" id="{A59AA106-60B8-4F69-908B-699947B8AB1D}"/>
              </a:ext>
            </a:extLst>
          </p:cNvPr>
          <p:cNvSpPr>
            <a:spLocks noGrp="1"/>
          </p:cNvSpPr>
          <p:nvPr>
            <p:ph idx="1"/>
          </p:nvPr>
        </p:nvSpPr>
        <p:spPr>
          <a:xfrm>
            <a:off x="1121030" y="2167151"/>
            <a:ext cx="4503066" cy="3299194"/>
          </a:xfrm>
        </p:spPr>
        <p:txBody>
          <a:bodyPr>
            <a:normAutofit/>
          </a:bodyPr>
          <a:lstStyle/>
          <a:p>
            <a:pPr>
              <a:spcAft>
                <a:spcPts val="800"/>
              </a:spcAft>
            </a:pPr>
            <a:r>
              <a:rPr lang="nl-NL" sz="1900" b="1" err="1">
                <a:effectLst/>
                <a:latin typeface="Arial" panose="020B0604020202020204" pitchFamily="34" charset="0"/>
                <a:ea typeface="Calibri" panose="020F0502020204030204" pitchFamily="34" charset="0"/>
                <a:cs typeface="Times New Roman" panose="02020603050405020304" pitchFamily="18" charset="0"/>
              </a:rPr>
              <a:t>Cooling</a:t>
            </a:r>
            <a:r>
              <a:rPr lang="nl-NL" sz="1900" b="1">
                <a:effectLst/>
                <a:latin typeface="Arial" panose="020B0604020202020204" pitchFamily="34" charset="0"/>
                <a:ea typeface="Calibri" panose="020F0502020204030204" pitchFamily="34" charset="0"/>
                <a:cs typeface="Times New Roman" panose="02020603050405020304" pitchFamily="18" charset="0"/>
              </a:rPr>
              <a:t>-down</a:t>
            </a:r>
            <a:br>
              <a:rPr lang="nl-NL" sz="1900" b="1">
                <a:effectLst/>
                <a:latin typeface="Arial" panose="020B0604020202020204" pitchFamily="34" charset="0"/>
                <a:ea typeface="Calibri" panose="020F0502020204030204" pitchFamily="34" charset="0"/>
                <a:cs typeface="Times New Roman" panose="02020603050405020304" pitchFamily="18" charset="0"/>
              </a:rPr>
            </a:br>
            <a:r>
              <a:rPr lang="nl-NL" sz="1900">
                <a:effectLst/>
                <a:latin typeface="Arial" panose="020B0604020202020204" pitchFamily="34" charset="0"/>
                <a:ea typeface="Calibri" panose="020F0502020204030204" pitchFamily="34" charset="0"/>
                <a:cs typeface="Times New Roman" panose="02020603050405020304" pitchFamily="18" charset="0"/>
              </a:rPr>
              <a:t>Het is belangrijk om na een actieve inspanning een </a:t>
            </a:r>
            <a:r>
              <a:rPr lang="nl-NL" sz="1900" err="1">
                <a:effectLst/>
                <a:latin typeface="Arial" panose="020B0604020202020204" pitchFamily="34" charset="0"/>
                <a:ea typeface="Calibri" panose="020F0502020204030204" pitchFamily="34" charset="0"/>
                <a:cs typeface="Times New Roman" panose="02020603050405020304" pitchFamily="18" charset="0"/>
              </a:rPr>
              <a:t>cooling</a:t>
            </a:r>
            <a:r>
              <a:rPr lang="nl-NL" sz="1900">
                <a:effectLst/>
                <a:latin typeface="Arial" panose="020B0604020202020204" pitchFamily="34" charset="0"/>
                <a:ea typeface="Calibri" panose="020F0502020204030204" pitchFamily="34" charset="0"/>
                <a:cs typeface="Times New Roman" panose="02020603050405020304" pitchFamily="18" charset="0"/>
              </a:rPr>
              <a:t>-down te doen.</a:t>
            </a:r>
            <a:endParaRPr lang="nl-NL" sz="1900">
              <a:effectLst/>
              <a:latin typeface="Calibri" panose="020F0502020204030204" pitchFamily="34" charset="0"/>
              <a:ea typeface="Calibri" panose="020F0502020204030204" pitchFamily="34" charset="0"/>
              <a:cs typeface="Times New Roman" panose="02020603050405020304" pitchFamily="18" charset="0"/>
            </a:endParaRPr>
          </a:p>
          <a:p>
            <a:r>
              <a:rPr lang="nl-NL" sz="1900" b="1" u="sng" err="1">
                <a:effectLst/>
                <a:latin typeface="Arial" panose="020B0604020202020204" pitchFamily="34" charset="0"/>
                <a:ea typeface="Calibri" panose="020F0502020204030204" pitchFamily="34" charset="0"/>
                <a:cs typeface="Times New Roman" panose="02020603050405020304" pitchFamily="18" charset="0"/>
                <a:hlinkClick r:id="rId3"/>
              </a:rPr>
              <a:t>Cooling</a:t>
            </a:r>
            <a:r>
              <a:rPr lang="nl-NL" sz="1900" b="1" u="sng">
                <a:effectLst/>
                <a:latin typeface="Arial" panose="020B0604020202020204" pitchFamily="34" charset="0"/>
                <a:ea typeface="Calibri" panose="020F0502020204030204" pitchFamily="34" charset="0"/>
                <a:cs typeface="Times New Roman" panose="02020603050405020304" pitchFamily="18" charset="0"/>
                <a:hlinkClick r:id="rId3"/>
              </a:rPr>
              <a:t>-down</a:t>
            </a:r>
            <a:r>
              <a:rPr lang="nl-NL" sz="1900">
                <a:effectLst/>
                <a:latin typeface="Arial" panose="020B0604020202020204" pitchFamily="34" charset="0"/>
                <a:ea typeface="Calibri" panose="020F0502020204030204" pitchFamily="34" charset="0"/>
              </a:rPr>
              <a:t> betekent afkoelen. Met een </a:t>
            </a:r>
            <a:r>
              <a:rPr lang="nl-NL" sz="1900" err="1">
                <a:effectLst/>
                <a:latin typeface="Arial" panose="020B0604020202020204" pitchFamily="34" charset="0"/>
                <a:ea typeface="Calibri" panose="020F0502020204030204" pitchFamily="34" charset="0"/>
              </a:rPr>
              <a:t>cooling</a:t>
            </a:r>
            <a:r>
              <a:rPr lang="nl-NL" sz="1900">
                <a:effectLst/>
                <a:latin typeface="Arial" panose="020B0604020202020204" pitchFamily="34" charset="0"/>
                <a:ea typeface="Calibri" panose="020F0502020204030204" pitchFamily="34" charset="0"/>
              </a:rPr>
              <a:t>-down zorg je ervoor dat je lichaam beter herstelt van de inspanning en weer tot rust komt. </a:t>
            </a:r>
            <a:endParaRPr lang="nl-NL" sz="1900"/>
          </a:p>
        </p:txBody>
      </p:sp>
      <p:pic>
        <p:nvPicPr>
          <p:cNvPr id="4" name="Afbeelding 3" descr="Afbeelding met binnen, persoon&#10;&#10;Automatisch gegenereerde beschrijving">
            <a:extLst>
              <a:ext uri="{FF2B5EF4-FFF2-40B4-BE49-F238E27FC236}">
                <a16:creationId xmlns:a16="http://schemas.microsoft.com/office/drawing/2014/main" id="{4E1B935D-D9FA-4E22-8082-BEA25579A7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6094411" y="1575966"/>
            <a:ext cx="4960442" cy="3119995"/>
          </a:xfrm>
          <a:prstGeom prst="rect">
            <a:avLst/>
          </a:prstGeom>
          <a:noFill/>
        </p:spPr>
      </p:pic>
      <p:pic>
        <p:nvPicPr>
          <p:cNvPr id="15" name="Picture 14">
            <a:extLst>
              <a:ext uri="{FF2B5EF4-FFF2-40B4-BE49-F238E27FC236}">
                <a16:creationId xmlns:a16="http://schemas.microsoft.com/office/drawing/2014/main" id="{F873EA42-E9E9-4806-A9F6-1718BE38B7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17" name="Straight Connector 16">
            <a:extLst>
              <a:ext uri="{FF2B5EF4-FFF2-40B4-BE49-F238E27FC236}">
                <a16:creationId xmlns:a16="http://schemas.microsoft.com/office/drawing/2014/main" id="{A99D5523-0BC8-4D5A-871C-69C0725E73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4030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CAE80D-48A3-4086-9425-320198FE5C04}"/>
              </a:ext>
            </a:extLst>
          </p:cNvPr>
          <p:cNvSpPr>
            <a:spLocks noGrp="1"/>
          </p:cNvSpPr>
          <p:nvPr>
            <p:ph type="title"/>
          </p:nvPr>
        </p:nvSpPr>
        <p:spPr>
          <a:xfrm>
            <a:off x="1130270" y="953324"/>
            <a:ext cx="9603275" cy="1049235"/>
          </a:xfrm>
        </p:spPr>
        <p:txBody>
          <a:bodyPr>
            <a:normAutofit/>
          </a:bodyPr>
          <a:lstStyle/>
          <a:p>
            <a:r>
              <a:rPr lang="nl-NL" b="1" dirty="0">
                <a:latin typeface="Arial" panose="020B0604020202020204" pitchFamily="34" charset="0"/>
                <a:cs typeface="Arial" panose="020B0604020202020204" pitchFamily="34" charset="0"/>
              </a:rPr>
              <a:t>Coopertest</a:t>
            </a:r>
          </a:p>
        </p:txBody>
      </p:sp>
      <p:sp>
        <p:nvSpPr>
          <p:cNvPr id="3" name="Tijdelijke aanduiding voor inhoud 2">
            <a:extLst>
              <a:ext uri="{FF2B5EF4-FFF2-40B4-BE49-F238E27FC236}">
                <a16:creationId xmlns:a16="http://schemas.microsoft.com/office/drawing/2014/main" id="{032E7304-1AAA-4646-A79C-3D92F1C0C54D}"/>
              </a:ext>
            </a:extLst>
          </p:cNvPr>
          <p:cNvSpPr>
            <a:spLocks noGrp="1"/>
          </p:cNvSpPr>
          <p:nvPr>
            <p:ph idx="1"/>
          </p:nvPr>
        </p:nvSpPr>
        <p:spPr>
          <a:xfrm>
            <a:off x="1130270" y="2158175"/>
            <a:ext cx="4158849" cy="3308172"/>
          </a:xfrm>
        </p:spPr>
        <p:txBody>
          <a:bodyPr>
            <a:normAutofit/>
          </a:bodyPr>
          <a:lstStyle/>
          <a:p>
            <a:r>
              <a:rPr lang="nl-NL">
                <a:effectLst/>
                <a:latin typeface="Arial" panose="020B0604020202020204" pitchFamily="34" charset="0"/>
                <a:ea typeface="Calibri" panose="020F0502020204030204" pitchFamily="34" charset="0"/>
                <a:cs typeface="Times New Roman" panose="02020603050405020304" pitchFamily="18" charset="0"/>
              </a:rPr>
              <a:t>Een </a:t>
            </a:r>
            <a:r>
              <a:rPr lang="nl-NL" b="1">
                <a:effectLst/>
                <a:latin typeface="Arial" panose="020B0604020202020204" pitchFamily="34" charset="0"/>
                <a:ea typeface="Calibri" panose="020F0502020204030204" pitchFamily="34" charset="0"/>
                <a:cs typeface="Times New Roman" panose="02020603050405020304" pitchFamily="18" charset="0"/>
              </a:rPr>
              <a:t>coopertest</a:t>
            </a:r>
            <a:r>
              <a:rPr lang="nl-NL">
                <a:effectLst/>
                <a:latin typeface="Arial" panose="020B0604020202020204" pitchFamily="34" charset="0"/>
                <a:ea typeface="Calibri" panose="020F0502020204030204" pitchFamily="34" charset="0"/>
                <a:cs typeface="Times New Roman" panose="02020603050405020304" pitchFamily="18" charset="0"/>
              </a:rPr>
              <a:t> is een oefening waarbij je de conditie van een deelnemer meet.</a:t>
            </a:r>
            <a:br>
              <a:rPr lang="nl-NL">
                <a:effectLst/>
                <a:latin typeface="Arial" panose="020B0604020202020204" pitchFamily="34" charset="0"/>
                <a:ea typeface="Calibri" panose="020F0502020204030204" pitchFamily="34" charset="0"/>
                <a:cs typeface="Times New Roman" panose="02020603050405020304" pitchFamily="18" charset="0"/>
              </a:rPr>
            </a:br>
            <a:r>
              <a:rPr lang="nl-NL">
                <a:effectLst/>
                <a:latin typeface="Arial" panose="020B0604020202020204" pitchFamily="34" charset="0"/>
                <a:ea typeface="Calibri" panose="020F0502020204030204" pitchFamily="34" charset="0"/>
                <a:cs typeface="Times New Roman" panose="02020603050405020304" pitchFamily="18" charset="0"/>
              </a:rPr>
              <a:t>De bekendste vorm is die waarin 12 minuten een zo’n groot mogelijke afstand hardlopend aflegt.</a:t>
            </a:r>
            <a:endParaRPr lang="nl-NL">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grpSp>
        <p:nvGrpSpPr>
          <p:cNvPr id="9" name="Group 8">
            <a:extLst>
              <a:ext uri="{FF2B5EF4-FFF2-40B4-BE49-F238E27FC236}">
                <a16:creationId xmlns:a16="http://schemas.microsoft.com/office/drawing/2014/main" id="{C0C75A5C-43F0-47CF-9403-0A7FD5500D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88514" y="2158175"/>
            <a:ext cx="4948659" cy="3308170"/>
            <a:chOff x="7807230" y="2012810"/>
            <a:chExt cx="3251252" cy="3459865"/>
          </a:xfrm>
        </p:grpSpPr>
        <p:sp>
          <p:nvSpPr>
            <p:cNvPr id="10" name="Rectangle 9">
              <a:extLst>
                <a:ext uri="{FF2B5EF4-FFF2-40B4-BE49-F238E27FC236}">
                  <a16:creationId xmlns:a16="http://schemas.microsoft.com/office/drawing/2014/main" id="{69579230-81E4-48A8-B3C0-E17F6458FB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FFFEE65-9133-4600-ADC0-BC2B3FB37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Afbeelding 3" descr="Afbeelding met tafel&#10;&#10;Automatisch gegenereerde beschrijving">
            <a:extLst>
              <a:ext uri="{FF2B5EF4-FFF2-40B4-BE49-F238E27FC236}">
                <a16:creationId xmlns:a16="http://schemas.microsoft.com/office/drawing/2014/main" id="{306FC1E4-7EE1-4F79-81CD-8F58D3326132}"/>
              </a:ext>
            </a:extLst>
          </p:cNvPr>
          <p:cNvPicPr>
            <a:picLocks noChangeAspect="1"/>
          </p:cNvPicPr>
          <p:nvPr/>
        </p:nvPicPr>
        <p:blipFill rotWithShape="1">
          <a:blip r:embed="rId2">
            <a:extLst>
              <a:ext uri="{28A0092B-C50C-407E-A947-70E740481C1C}">
                <a14:useLocalDpi xmlns:a14="http://schemas.microsoft.com/office/drawing/2010/main" val="0"/>
              </a:ext>
            </a:extLst>
          </a:blip>
          <a:srcRect r="1694" b="-2"/>
          <a:stretch/>
        </p:blipFill>
        <p:spPr bwMode="auto">
          <a:xfrm>
            <a:off x="5955948" y="2314897"/>
            <a:ext cx="4613872" cy="2983696"/>
          </a:xfrm>
          <a:prstGeom prst="rect">
            <a:avLst/>
          </a:prstGeom>
          <a:noFill/>
        </p:spPr>
      </p:pic>
    </p:spTree>
    <p:extLst>
      <p:ext uri="{BB962C8B-B14F-4D97-AF65-F5344CB8AC3E}">
        <p14:creationId xmlns:p14="http://schemas.microsoft.com/office/powerpoint/2010/main" val="4279283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6CEBE7-BE47-4248-A8AA-957D53E6B302}"/>
              </a:ext>
            </a:extLst>
          </p:cNvPr>
          <p:cNvSpPr>
            <a:spLocks noGrp="1"/>
          </p:cNvSpPr>
          <p:nvPr>
            <p:ph type="title"/>
          </p:nvPr>
        </p:nvSpPr>
        <p:spPr/>
        <p:txBody>
          <a:bodyPr/>
          <a:lstStyle/>
          <a:p>
            <a:r>
              <a:rPr lang="nl-NL" b="1" dirty="0">
                <a:latin typeface="Arial" panose="020B0604020202020204" pitchFamily="34" charset="0"/>
                <a:cs typeface="Arial" panose="020B0604020202020204" pitchFamily="34" charset="0"/>
              </a:rPr>
              <a:t>Coopertest opzetten</a:t>
            </a:r>
          </a:p>
        </p:txBody>
      </p:sp>
      <p:sp>
        <p:nvSpPr>
          <p:cNvPr id="3" name="Tijdelijke aanduiding voor inhoud 2">
            <a:extLst>
              <a:ext uri="{FF2B5EF4-FFF2-40B4-BE49-F238E27FC236}">
                <a16:creationId xmlns:a16="http://schemas.microsoft.com/office/drawing/2014/main" id="{59690648-B3C6-4068-8A30-5AC62B509E36}"/>
              </a:ext>
            </a:extLst>
          </p:cNvPr>
          <p:cNvSpPr>
            <a:spLocks noGrp="1"/>
          </p:cNvSpPr>
          <p:nvPr>
            <p:ph idx="1"/>
          </p:nvPr>
        </p:nvSpPr>
        <p:spPr/>
        <p:txBody>
          <a:bodyPr/>
          <a:lstStyle/>
          <a:p>
            <a:pPr marL="0" indent="0">
              <a:lnSpc>
                <a:spcPct val="107000"/>
              </a:lnSpc>
              <a:spcAft>
                <a:spcPts val="800"/>
              </a:spcAft>
              <a:buNone/>
            </a:pPr>
            <a:r>
              <a:rPr lang="nl-NL"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Om de test op te zetten, moet je een aantal technische zaken regelen:</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nl-NL"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tijdmeting (een klok die terugtelt vanaf 12 minuten)</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nl-NL"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start en finish op de baan aangeven</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nl-NL"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methode voor opmeten van de afstand aangeven.</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pic>
        <p:nvPicPr>
          <p:cNvPr id="6" name="Afbeelding 5">
            <a:extLst>
              <a:ext uri="{FF2B5EF4-FFF2-40B4-BE49-F238E27FC236}">
                <a16:creationId xmlns:a16="http://schemas.microsoft.com/office/drawing/2014/main" id="{8A200D9B-9B02-4826-967D-0A12F4264012}"/>
              </a:ext>
            </a:extLst>
          </p:cNvPr>
          <p:cNvPicPr>
            <a:picLocks noChangeAspect="1"/>
          </p:cNvPicPr>
          <p:nvPr/>
        </p:nvPicPr>
        <p:blipFill>
          <a:blip r:embed="rId2"/>
          <a:stretch>
            <a:fillRect/>
          </a:stretch>
        </p:blipFill>
        <p:spPr>
          <a:xfrm>
            <a:off x="7240403" y="2631440"/>
            <a:ext cx="3638635" cy="2418080"/>
          </a:xfrm>
          <a:prstGeom prst="rect">
            <a:avLst/>
          </a:prstGeom>
        </p:spPr>
      </p:pic>
    </p:spTree>
    <p:extLst>
      <p:ext uri="{BB962C8B-B14F-4D97-AF65-F5344CB8AC3E}">
        <p14:creationId xmlns:p14="http://schemas.microsoft.com/office/powerpoint/2010/main" val="1545350445"/>
      </p:ext>
    </p:extLst>
  </p:cSld>
  <p:clrMapOvr>
    <a:masterClrMapping/>
  </p:clrMapOvr>
</p:sld>
</file>

<file path=ppt/theme/theme1.xml><?xml version="1.0" encoding="utf-8"?>
<a:theme xmlns:a="http://schemas.openxmlformats.org/drawingml/2006/main" name="Galerie">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docProps/app.xml><?xml version="1.0" encoding="utf-8"?>
<Properties xmlns="http://schemas.openxmlformats.org/officeDocument/2006/extended-properties" xmlns:vt="http://schemas.openxmlformats.org/officeDocument/2006/docPropsVTypes">
  <Template>TM10001114[[fn=Galerie]]</Template>
  <TotalTime>5606</TotalTime>
  <Words>502</Words>
  <Application>Microsoft Office PowerPoint</Application>
  <PresentationFormat>Breedbeeld</PresentationFormat>
  <Paragraphs>47</Paragraphs>
  <Slides>10</Slides>
  <Notes>0</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10</vt:i4>
      </vt:variant>
    </vt:vector>
  </HeadingPairs>
  <TitlesOfParts>
    <vt:vector size="17" baseType="lpstr">
      <vt:lpstr>Arial</vt:lpstr>
      <vt:lpstr>Calibri</vt:lpstr>
      <vt:lpstr>Century Gothic</vt:lpstr>
      <vt:lpstr>Symbol</vt:lpstr>
      <vt:lpstr>Times New Roman</vt:lpstr>
      <vt:lpstr>Wingdings</vt:lpstr>
      <vt:lpstr>Galerie</vt:lpstr>
      <vt:lpstr>Basisconditie</vt:lpstr>
      <vt:lpstr>Lesdoelen</vt:lpstr>
      <vt:lpstr>Basisconditie</vt:lpstr>
      <vt:lpstr>Hartslag meten</vt:lpstr>
      <vt:lpstr>Basisconditie - Trainen</vt:lpstr>
      <vt:lpstr>Basisconditie test</vt:lpstr>
      <vt:lpstr>Warming - up</vt:lpstr>
      <vt:lpstr>Cooling - down</vt:lpstr>
      <vt:lpstr>Coopertest</vt:lpstr>
      <vt:lpstr>Coopertest opzetten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Veilig wonen</dc:title>
  <dc:creator>Kuiken, J.J.</dc:creator>
  <cp:lastModifiedBy>Kuiken, J.J.</cp:lastModifiedBy>
  <cp:revision>10</cp:revision>
  <dcterms:created xsi:type="dcterms:W3CDTF">2021-08-24T07:17:01Z</dcterms:created>
  <dcterms:modified xsi:type="dcterms:W3CDTF">2021-10-20T17:05:49Z</dcterms:modified>
</cp:coreProperties>
</file>